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8.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91" r:id="rId3"/>
  </p:sldMasterIdLst>
  <p:notesMasterIdLst>
    <p:notesMasterId r:id="rId18"/>
  </p:notesMasterIdLst>
  <p:sldIdLst>
    <p:sldId id="256" r:id="rId4"/>
    <p:sldId id="257" r:id="rId5"/>
    <p:sldId id="258" r:id="rId6"/>
    <p:sldId id="259" r:id="rId7"/>
    <p:sldId id="260" r:id="rId8"/>
    <p:sldId id="261" r:id="rId9"/>
    <p:sldId id="2141412087" r:id="rId10"/>
    <p:sldId id="320" r:id="rId11"/>
    <p:sldId id="2147347472" r:id="rId12"/>
    <p:sldId id="2147347466" r:id="rId13"/>
    <p:sldId id="2147347467" r:id="rId14"/>
    <p:sldId id="263" r:id="rId15"/>
    <p:sldId id="264" r:id="rId16"/>
    <p:sldId id="265" r:id="rId1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17642-42F4-4662-91C7-93568515BC16}" v="6" dt="2024-02-05T20:14:06.4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754" y="53"/>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Y" userId="c087219e-a884-4f1b-b85d-f62efb9ec70f" providerId="ADAL" clId="{BE417642-42F4-4662-91C7-93568515BC16}"/>
    <pc:docChg chg="undo custSel addSld delSld modSld">
      <pc:chgData name="KELLEY" userId="c087219e-a884-4f1b-b85d-f62efb9ec70f" providerId="ADAL" clId="{BE417642-42F4-4662-91C7-93568515BC16}" dt="2024-02-05T20:24:42.515" v="105" actId="208"/>
      <pc:docMkLst>
        <pc:docMk/>
      </pc:docMkLst>
      <pc:sldChg chg="modNotes">
        <pc:chgData name="KELLEY" userId="c087219e-a884-4f1b-b85d-f62efb9ec70f" providerId="ADAL" clId="{BE417642-42F4-4662-91C7-93568515BC16}" dt="2024-02-05T20:02:56.035" v="14" actId="27636"/>
        <pc:sldMkLst>
          <pc:docMk/>
          <pc:sldMk cId="0" sldId="256"/>
        </pc:sldMkLst>
      </pc:sldChg>
      <pc:sldChg chg="modNotes">
        <pc:chgData name="KELLEY" userId="c087219e-a884-4f1b-b85d-f62efb9ec70f" providerId="ADAL" clId="{BE417642-42F4-4662-91C7-93568515BC16}" dt="2024-02-05T20:02:56.268" v="15" actId="27636"/>
        <pc:sldMkLst>
          <pc:docMk/>
          <pc:sldMk cId="0" sldId="257"/>
        </pc:sldMkLst>
      </pc:sldChg>
      <pc:sldChg chg="modNotes">
        <pc:chgData name="KELLEY" userId="c087219e-a884-4f1b-b85d-f62efb9ec70f" providerId="ADAL" clId="{BE417642-42F4-4662-91C7-93568515BC16}" dt="2024-02-05T20:02:56.328" v="16" actId="27636"/>
        <pc:sldMkLst>
          <pc:docMk/>
          <pc:sldMk cId="0" sldId="258"/>
        </pc:sldMkLst>
      </pc:sldChg>
      <pc:sldChg chg="modNotes">
        <pc:chgData name="KELLEY" userId="c087219e-a884-4f1b-b85d-f62efb9ec70f" providerId="ADAL" clId="{BE417642-42F4-4662-91C7-93568515BC16}" dt="2024-02-05T20:02:56.391" v="17" actId="27636"/>
        <pc:sldMkLst>
          <pc:docMk/>
          <pc:sldMk cId="0" sldId="259"/>
        </pc:sldMkLst>
      </pc:sldChg>
      <pc:sldChg chg="modNotes">
        <pc:chgData name="KELLEY" userId="c087219e-a884-4f1b-b85d-f62efb9ec70f" providerId="ADAL" clId="{BE417642-42F4-4662-91C7-93568515BC16}" dt="2024-02-05T20:02:56.451" v="18" actId="27636"/>
        <pc:sldMkLst>
          <pc:docMk/>
          <pc:sldMk cId="0" sldId="260"/>
        </pc:sldMkLst>
      </pc:sldChg>
      <pc:sldChg chg="modSp mod modNotes">
        <pc:chgData name="KELLEY" userId="c087219e-a884-4f1b-b85d-f62efb9ec70f" providerId="ADAL" clId="{BE417642-42F4-4662-91C7-93568515BC16}" dt="2024-02-05T20:12:07.009" v="67" actId="207"/>
        <pc:sldMkLst>
          <pc:docMk/>
          <pc:sldMk cId="0" sldId="261"/>
        </pc:sldMkLst>
        <pc:spChg chg="mod">
          <ac:chgData name="KELLEY" userId="c087219e-a884-4f1b-b85d-f62efb9ec70f" providerId="ADAL" clId="{BE417642-42F4-4662-91C7-93568515BC16}" dt="2024-02-05T20:12:07.009" v="67" actId="207"/>
          <ac:spMkLst>
            <pc:docMk/>
            <pc:sldMk cId="0" sldId="261"/>
            <ac:spMk id="4" creationId="{00000000-0000-0000-0000-000000000000}"/>
          </ac:spMkLst>
        </pc:spChg>
      </pc:sldChg>
      <pc:sldChg chg="del modNotes">
        <pc:chgData name="KELLEY" userId="c087219e-a884-4f1b-b85d-f62efb9ec70f" providerId="ADAL" clId="{BE417642-42F4-4662-91C7-93568515BC16}" dt="2024-02-05T20:16:02.931" v="99" actId="47"/>
        <pc:sldMkLst>
          <pc:docMk/>
          <pc:sldMk cId="0" sldId="262"/>
        </pc:sldMkLst>
      </pc:sldChg>
      <pc:sldChg chg="addSp delSp mod modNotes">
        <pc:chgData name="KELLEY" userId="c087219e-a884-4f1b-b85d-f62efb9ec70f" providerId="ADAL" clId="{BE417642-42F4-4662-91C7-93568515BC16}" dt="2024-02-05T20:17:15.227" v="101" actId="22"/>
        <pc:sldMkLst>
          <pc:docMk/>
          <pc:sldMk cId="0" sldId="263"/>
        </pc:sldMkLst>
        <pc:picChg chg="del">
          <ac:chgData name="KELLEY" userId="c087219e-a884-4f1b-b85d-f62efb9ec70f" providerId="ADAL" clId="{BE417642-42F4-4662-91C7-93568515BC16}" dt="2024-02-05T20:17:13.780" v="100" actId="478"/>
          <ac:picMkLst>
            <pc:docMk/>
            <pc:sldMk cId="0" sldId="263"/>
            <ac:picMk id="2" creationId="{00000000-0000-0000-0000-000000000000}"/>
          </ac:picMkLst>
        </pc:picChg>
        <pc:picChg chg="add">
          <ac:chgData name="KELLEY" userId="c087219e-a884-4f1b-b85d-f62efb9ec70f" providerId="ADAL" clId="{BE417642-42F4-4662-91C7-93568515BC16}" dt="2024-02-05T20:17:15.227" v="101" actId="22"/>
          <ac:picMkLst>
            <pc:docMk/>
            <pc:sldMk cId="0" sldId="263"/>
            <ac:picMk id="5" creationId="{7F92311D-9190-0DAC-1BFA-B73AC0098F21}"/>
          </ac:picMkLst>
        </pc:picChg>
      </pc:sldChg>
      <pc:sldChg chg="modNotes">
        <pc:chgData name="KELLEY" userId="c087219e-a884-4f1b-b85d-f62efb9ec70f" providerId="ADAL" clId="{BE417642-42F4-4662-91C7-93568515BC16}" dt="2024-02-05T20:02:57.011" v="22" actId="27636"/>
        <pc:sldMkLst>
          <pc:docMk/>
          <pc:sldMk cId="0" sldId="264"/>
        </pc:sldMkLst>
      </pc:sldChg>
      <pc:sldChg chg="modSp mod modNotes">
        <pc:chgData name="KELLEY" userId="c087219e-a884-4f1b-b85d-f62efb9ec70f" providerId="ADAL" clId="{BE417642-42F4-4662-91C7-93568515BC16}" dt="2024-02-05T20:24:14.920" v="102" actId="20577"/>
        <pc:sldMkLst>
          <pc:docMk/>
          <pc:sldMk cId="0" sldId="265"/>
        </pc:sldMkLst>
        <pc:spChg chg="mod">
          <ac:chgData name="KELLEY" userId="c087219e-a884-4f1b-b85d-f62efb9ec70f" providerId="ADAL" clId="{BE417642-42F4-4662-91C7-93568515BC16}" dt="2024-02-05T20:24:14.920" v="102" actId="20577"/>
          <ac:spMkLst>
            <pc:docMk/>
            <pc:sldMk cId="0" sldId="265"/>
            <ac:spMk id="4" creationId="{00000000-0000-0000-0000-000000000000}"/>
          </ac:spMkLst>
        </pc:spChg>
      </pc:sldChg>
      <pc:sldChg chg="delSp modSp add del mod">
        <pc:chgData name="KELLEY" userId="c087219e-a884-4f1b-b85d-f62efb9ec70f" providerId="ADAL" clId="{BE417642-42F4-4662-91C7-93568515BC16}" dt="2024-02-05T20:24:42.515" v="105" actId="208"/>
        <pc:sldMkLst>
          <pc:docMk/>
          <pc:sldMk cId="1186421201" sldId="320"/>
        </pc:sldMkLst>
        <pc:spChg chg="mod">
          <ac:chgData name="KELLEY" userId="c087219e-a884-4f1b-b85d-f62efb9ec70f" providerId="ADAL" clId="{BE417642-42F4-4662-91C7-93568515BC16}" dt="2024-02-05T20:02:42.519" v="0"/>
          <ac:spMkLst>
            <pc:docMk/>
            <pc:sldMk cId="1186421201" sldId="320"/>
            <ac:spMk id="2" creationId="{4E3DA6EB-F63F-D779-FD52-E6A73C102C2C}"/>
          </ac:spMkLst>
        </pc:spChg>
        <pc:spChg chg="mod">
          <ac:chgData name="KELLEY" userId="c087219e-a884-4f1b-b85d-f62efb9ec70f" providerId="ADAL" clId="{BE417642-42F4-4662-91C7-93568515BC16}" dt="2024-02-05T20:24:42.515" v="105" actId="208"/>
          <ac:spMkLst>
            <pc:docMk/>
            <pc:sldMk cId="1186421201" sldId="320"/>
            <ac:spMk id="18" creationId="{64FC1C69-EFF8-6885-CBC5-4712DEF09A82}"/>
          </ac:spMkLst>
        </pc:spChg>
        <pc:spChg chg="del">
          <ac:chgData name="KELLEY" userId="c087219e-a884-4f1b-b85d-f62efb9ec70f" providerId="ADAL" clId="{BE417642-42F4-4662-91C7-93568515BC16}" dt="2024-02-05T20:24:30.440" v="103" actId="478"/>
          <ac:spMkLst>
            <pc:docMk/>
            <pc:sldMk cId="1186421201" sldId="320"/>
            <ac:spMk id="19" creationId="{3947A1D1-6B09-EB82-5AD9-15CCCFD74D19}"/>
          </ac:spMkLst>
        </pc:spChg>
      </pc:sldChg>
      <pc:sldChg chg="add del">
        <pc:chgData name="KELLEY" userId="c087219e-a884-4f1b-b85d-f62efb9ec70f" providerId="ADAL" clId="{BE417642-42F4-4662-91C7-93568515BC16}" dt="2024-02-05T20:02:55.465" v="13"/>
        <pc:sldMkLst>
          <pc:docMk/>
          <pc:sldMk cId="1163169662" sldId="2141412087"/>
        </pc:sldMkLst>
      </pc:sldChg>
      <pc:sldChg chg="modSp add del">
        <pc:chgData name="KELLEY" userId="c087219e-a884-4f1b-b85d-f62efb9ec70f" providerId="ADAL" clId="{BE417642-42F4-4662-91C7-93568515BC16}" dt="2024-02-05T20:02:55.465" v="13"/>
        <pc:sldMkLst>
          <pc:docMk/>
          <pc:sldMk cId="3306111403" sldId="2147347466"/>
        </pc:sldMkLst>
        <pc:spChg chg="mod">
          <ac:chgData name="KELLEY" userId="c087219e-a884-4f1b-b85d-f62efb9ec70f" providerId="ADAL" clId="{BE417642-42F4-4662-91C7-93568515BC16}" dt="2024-02-05T20:02:42.519" v="0"/>
          <ac:spMkLst>
            <pc:docMk/>
            <pc:sldMk cId="3306111403" sldId="2147347466"/>
            <ac:spMk id="2" creationId="{4E3DA6EB-F63F-D779-FD52-E6A73C102C2C}"/>
          </ac:spMkLst>
        </pc:spChg>
      </pc:sldChg>
      <pc:sldChg chg="modSp add del">
        <pc:chgData name="KELLEY" userId="c087219e-a884-4f1b-b85d-f62efb9ec70f" providerId="ADAL" clId="{BE417642-42F4-4662-91C7-93568515BC16}" dt="2024-02-05T20:02:55.465" v="13"/>
        <pc:sldMkLst>
          <pc:docMk/>
          <pc:sldMk cId="2689857472" sldId="2147347467"/>
        </pc:sldMkLst>
        <pc:spChg chg="mod">
          <ac:chgData name="KELLEY" userId="c087219e-a884-4f1b-b85d-f62efb9ec70f" providerId="ADAL" clId="{BE417642-42F4-4662-91C7-93568515BC16}" dt="2024-02-05T20:02:42.519" v="0"/>
          <ac:spMkLst>
            <pc:docMk/>
            <pc:sldMk cId="2689857472" sldId="2147347467"/>
            <ac:spMk id="2" creationId="{4E3DA6EB-F63F-D779-FD52-E6A73C102C2C}"/>
          </ac:spMkLst>
        </pc:spChg>
      </pc:sldChg>
      <pc:sldChg chg="addSp delSp modSp add del mod">
        <pc:chgData name="KELLEY" userId="c087219e-a884-4f1b-b85d-f62efb9ec70f" providerId="ADAL" clId="{BE417642-42F4-4662-91C7-93568515BC16}" dt="2024-02-05T20:15:49.059" v="98" actId="478"/>
        <pc:sldMkLst>
          <pc:docMk/>
          <pc:sldMk cId="2123808385" sldId="2147347472"/>
        </pc:sldMkLst>
        <pc:spChg chg="mod">
          <ac:chgData name="KELLEY" userId="c087219e-a884-4f1b-b85d-f62efb9ec70f" providerId="ADAL" clId="{BE417642-42F4-4662-91C7-93568515BC16}" dt="2024-02-05T20:02:42.519" v="0"/>
          <ac:spMkLst>
            <pc:docMk/>
            <pc:sldMk cId="2123808385" sldId="2147347472"/>
            <ac:spMk id="2" creationId="{4E3DA6EB-F63F-D779-FD52-E6A73C102C2C}"/>
          </ac:spMkLst>
        </pc:spChg>
        <pc:spChg chg="del">
          <ac:chgData name="KELLEY" userId="c087219e-a884-4f1b-b85d-f62efb9ec70f" providerId="ADAL" clId="{BE417642-42F4-4662-91C7-93568515BC16}" dt="2024-02-05T20:15:49.059" v="98" actId="478"/>
          <ac:spMkLst>
            <pc:docMk/>
            <pc:sldMk cId="2123808385" sldId="2147347472"/>
            <ac:spMk id="5" creationId="{00000000-0000-0000-0000-000000000000}"/>
          </ac:spMkLst>
        </pc:spChg>
        <pc:spChg chg="add del mod">
          <ac:chgData name="KELLEY" userId="c087219e-a884-4f1b-b85d-f62efb9ec70f" providerId="ADAL" clId="{BE417642-42F4-4662-91C7-93568515BC16}" dt="2024-02-05T20:05:22.990" v="34" actId="478"/>
          <ac:spMkLst>
            <pc:docMk/>
            <pc:sldMk cId="2123808385" sldId="2147347472"/>
            <ac:spMk id="14" creationId="{1A8A2C0D-24B2-E56B-344A-2BD0C54EDE75}"/>
          </ac:spMkLst>
        </pc:spChg>
        <pc:spChg chg="mod">
          <ac:chgData name="KELLEY" userId="c087219e-a884-4f1b-b85d-f62efb9ec70f" providerId="ADAL" clId="{BE417642-42F4-4662-91C7-93568515BC16}" dt="2024-02-05T20:06:21.535" v="49" actId="115"/>
          <ac:spMkLst>
            <pc:docMk/>
            <pc:sldMk cId="2123808385" sldId="2147347472"/>
            <ac:spMk id="15" creationId="{6EE32699-30A3-E730-EF2D-38EF70F36286}"/>
          </ac:spMkLst>
        </pc:spChg>
        <pc:spChg chg="add mod">
          <ac:chgData name="KELLEY" userId="c087219e-a884-4f1b-b85d-f62efb9ec70f" providerId="ADAL" clId="{BE417642-42F4-4662-91C7-93568515BC16}" dt="2024-02-05T20:06:46.689" v="53" actId="1076"/>
          <ac:spMkLst>
            <pc:docMk/>
            <pc:sldMk cId="2123808385" sldId="2147347472"/>
            <ac:spMk id="17" creationId="{66E256C4-E2F4-45F4-CC1F-F4DF78E334E2}"/>
          </ac:spMkLst>
        </pc:spChg>
        <pc:spChg chg="add mod">
          <ac:chgData name="KELLEY" userId="c087219e-a884-4f1b-b85d-f62efb9ec70f" providerId="ADAL" clId="{BE417642-42F4-4662-91C7-93568515BC16}" dt="2024-02-05T20:15:05.414" v="97" actId="14100"/>
          <ac:spMkLst>
            <pc:docMk/>
            <pc:sldMk cId="2123808385" sldId="2147347472"/>
            <ac:spMk id="18" creationId="{BD59AD04-4F4D-A42D-ED1E-A96449183DE7}"/>
          </ac:spMkLst>
        </pc:spChg>
        <pc:picChg chg="mod">
          <ac:chgData name="KELLEY" userId="c087219e-a884-4f1b-b85d-f62efb9ec70f" providerId="ADAL" clId="{BE417642-42F4-4662-91C7-93568515BC16}" dt="2024-02-05T20:06:39.488" v="51" actId="1076"/>
          <ac:picMkLst>
            <pc:docMk/>
            <pc:sldMk cId="2123808385" sldId="2147347472"/>
            <ac:picMk id="11" creationId="{F53BA2ED-5CAE-C295-059F-979B44BC525E}"/>
          </ac:picMkLst>
        </pc:picChg>
        <pc:cxnChg chg="add del mod">
          <ac:chgData name="KELLEY" userId="c087219e-a884-4f1b-b85d-f62efb9ec70f" providerId="ADAL" clId="{BE417642-42F4-4662-91C7-93568515BC16}" dt="2024-02-05T20:04:34.607" v="29" actId="478"/>
          <ac:cxnSpMkLst>
            <pc:docMk/>
            <pc:sldMk cId="2123808385" sldId="2147347472"/>
            <ac:cxnSpMk id="4" creationId="{EDA457BB-D656-5A29-5161-063925E19F0F}"/>
          </ac:cxnSpMkLst>
        </pc:cxnChg>
        <pc:cxnChg chg="add del">
          <ac:chgData name="KELLEY" userId="c087219e-a884-4f1b-b85d-f62efb9ec70f" providerId="ADAL" clId="{BE417642-42F4-4662-91C7-93568515BC16}" dt="2024-02-05T20:04:50.206" v="31" actId="478"/>
          <ac:cxnSpMkLst>
            <pc:docMk/>
            <pc:sldMk cId="2123808385" sldId="2147347472"/>
            <ac:cxnSpMk id="13" creationId="{B72DE79C-1510-8A38-C651-7A076E30E26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88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16:13:17</a:t>
            </a:r>
          </a:p>
          <a:p>
            <a:r>
              <a:t>--------------------------------------------</a:t>
            </a:r>
          </a:p>
          <a:p>
            <a:r>
              <a:t>Photo source Photo by: Air Force photo |  VIRIN: 201002-F-ZX772-001.JPG https://www.afnwc.af.mil/News/Photos/igphoto/2002520957/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Arrow – it will take 72 hours to get the Medium Assurance Certificate – go ahead</a:t>
            </a:r>
          </a:p>
          <a:p>
            <a:endParaRPr lang="en-US" baseline="0" dirty="0"/>
          </a:p>
          <a:p>
            <a:r>
              <a:rPr lang="en-US" baseline="0" dirty="0"/>
              <a:t>DOD DIB CS is for contractors working with Classified contracts.  An unclassified contractor pilot is underway – more news in January 2022</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39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Arrow – it will take 72 hours to get the Medium Assurance Certificate – go ahead</a:t>
            </a:r>
          </a:p>
          <a:p>
            <a:endParaRPr lang="en-US" baseline="0" dirty="0"/>
          </a:p>
          <a:p>
            <a:r>
              <a:rPr lang="en-US" baseline="0" dirty="0"/>
              <a:t>DOD DIB CS is for contractors working with Classified contracts.  An unclassified contractor pilot is underway – more news in January 2022</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48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16:13:19</a:t>
            </a:r>
          </a:p>
          <a:p>
            <a:r>
              <a:t>--------------------------------------------</a:t>
            </a:r>
          </a:p>
          <a:p>
            <a:r>
              <a:t>https://dibnet.dod.mil/portal/rest/jcr/repository/collaboration/sites/intranet/web%20contents/site%20artifacts/public-content/Cyber%20Threat%20Roundup.pdf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16:13:19</a:t>
            </a:r>
          </a:p>
          <a:p>
            <a:r>
              <a:t>--------------------------------------------</a:t>
            </a:r>
          </a:p>
          <a:p>
            <a:r>
              <a:t>https://www.dc3.mil/Portals/100/Documents/DC3/Resources/Trifolds/DC3-Trifold-Final_26Apr21.pdf?ver=rt-N9XYyQMNv4lagCc-4rQ%3d%3d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16:13:17</a:t>
            </a:r>
          </a:p>
          <a:p>
            <a:r>
              <a:t>--------------------------------------------</a:t>
            </a:r>
          </a:p>
          <a:p>
            <a:r>
              <a:t>https://business.defense.gov/Portals/57/Safeguarding%20Covered%20Defense%20Information%20-%20The%20Basics.pdf Photo source https://www.afnwc.af.mil/News/Photos/igphoto/2002520957/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16:13:18</a:t>
            </a:r>
          </a:p>
          <a:p>
            <a:r>
              <a:t>--------------------------------------------</a:t>
            </a:r>
          </a:p>
          <a:p>
            <a:r>
              <a:t>https://business.defense.gov/Small-Business/Cybersecurity/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16:13:18</a:t>
            </a:r>
          </a:p>
          <a:p>
            <a:r>
              <a:t>--------------------------------------------</a:t>
            </a:r>
          </a:p>
          <a:p>
            <a:r>
              <a:t>From https://www.dhs.gov/sites/default/files/publications/Cyber%20Incident%20Reporting%20United%20Message.pdf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2021-06-25 16:13:18</a:t>
            </a:r>
          </a:p>
          <a:p>
            <a:r>
              <a:t>--------------------------------------------</a:t>
            </a:r>
          </a:p>
          <a:p>
            <a:r>
              <a:t>“Malicious software” means computer software or firmware intended to perform an unauthorized process that will have adverse impact on the confidentiality, integrity, or availability of an information system. This definition includes a virus, worm, Trojan horse, or other code-based entity that infects a host, as well as spyware and some forms of adware. “Media” means physical devices or writing surfaces including, but is not limited to, magnetic tapes, optical disks, magnetic disks, large-scale integration memory chips, and printouts onto which covered defense information is recorded, stored, or printed within a covered contractor information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a:t>
            </a:r>
            <a:r>
              <a:rPr lang="en-US" sz="1200" b="1" i="0" kern="1200" dirty="0">
                <a:solidFill>
                  <a:schemeClr val="tx1"/>
                </a:solidFill>
                <a:effectLst/>
                <a:latin typeface="+mn-lt"/>
                <a:ea typeface="+mn-ea"/>
                <a:cs typeface="+mn-cs"/>
              </a:rPr>
              <a:t>Photo by:</a:t>
            </a:r>
            <a:r>
              <a:rPr lang="en-US" sz="1200" b="0" i="0" kern="1200" dirty="0">
                <a:solidFill>
                  <a:schemeClr val="tx1"/>
                </a:solidFill>
                <a:effectLst/>
                <a:latin typeface="+mn-lt"/>
                <a:ea typeface="+mn-ea"/>
                <a:cs typeface="+mn-cs"/>
              </a:rPr>
              <a:t> Air Force photo |  </a:t>
            </a:r>
            <a:r>
              <a:rPr lang="en-US" sz="1200" b="1" i="0" kern="1200" dirty="0">
                <a:solidFill>
                  <a:schemeClr val="tx1"/>
                </a:solidFill>
                <a:effectLst/>
                <a:latin typeface="+mn-lt"/>
                <a:ea typeface="+mn-ea"/>
                <a:cs typeface="+mn-cs"/>
              </a:rPr>
              <a:t>VIRIN: </a:t>
            </a:r>
            <a:r>
              <a:rPr lang="en-US" sz="1200" b="0" i="0" kern="1200" dirty="0">
                <a:solidFill>
                  <a:schemeClr val="tx1"/>
                </a:solidFill>
                <a:effectLst/>
                <a:latin typeface="+mn-lt"/>
                <a:ea typeface="+mn-ea"/>
                <a:cs typeface="+mn-cs"/>
              </a:rPr>
              <a:t>201002-F-ZX772-001.JPG</a:t>
            </a:r>
            <a:r>
              <a:rPr lang="en-US" dirty="0"/>
              <a:t> https://www.afnwc.af.mil/News/Photos/igphoto/2002520957/</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DC32D81A-18FA-135D-37E7-8C6A71788042}"/>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Approved, DCN #0543-213-23            </a:t>
            </a:r>
          </a:p>
        </p:txBody>
      </p:sp>
    </p:spTree>
    <p:extLst>
      <p:ext uri="{BB962C8B-B14F-4D97-AF65-F5344CB8AC3E}">
        <p14:creationId xmlns:p14="http://schemas.microsoft.com/office/powerpoint/2010/main" val="95540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Arrow – it will take 72 hours to get the Medium Assurance Certificate – go ahead</a:t>
            </a:r>
          </a:p>
          <a:p>
            <a:endParaRPr lang="en-US" baseline="0" dirty="0"/>
          </a:p>
          <a:p>
            <a:r>
              <a:rPr lang="en-US" baseline="0" dirty="0"/>
              <a:t>DOD DIB CS is for contractors working with Classified contracts.  An unclassified contractor pilot is underway – more news in January 2022</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77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Arrow – it will take 72 hours to get the Medium Assurance Certificate – go ahead</a:t>
            </a:r>
          </a:p>
          <a:p>
            <a:endParaRPr lang="en-US" baseline="0" dirty="0"/>
          </a:p>
          <a:p>
            <a:r>
              <a:rPr lang="en-US" baseline="0" dirty="0"/>
              <a:t>DOD DIB CS is for contractors working with Classified contracts.  An unclassified contractor pilot is underway – more news in January 2022</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91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emf"/><Relationship Id="rId1" Type="http://schemas.openxmlformats.org/officeDocument/2006/relationships/slideMaster" Target="../slideMasters/slideMaster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emf"/><Relationship Id="rId1" Type="http://schemas.openxmlformats.org/officeDocument/2006/relationships/slideMaster" Target="../slideMasters/slideMaster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 Id="rId14" Type="http://schemas.openxmlformats.org/officeDocument/2006/relationships/image" Target="../media/image39.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Master" Target="../slideMasters/slideMaster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9.emf"/><Relationship Id="rId7" Type="http://schemas.openxmlformats.org/officeDocument/2006/relationships/image" Target="../media/image48.jpeg"/><Relationship Id="rId2" Type="http://schemas.openxmlformats.org/officeDocument/2006/relationships/image" Target="../media/image36.emf"/><Relationship Id="rId1" Type="http://schemas.openxmlformats.org/officeDocument/2006/relationships/slideMaster" Target="../slideMasters/slideMaster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3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0" i="0">
                <a:solidFill>
                  <a:srgbClr val="0A4D83"/>
                </a:solidFill>
                <a:latin typeface="Franklin Gothic Medium"/>
                <a:cs typeface="Franklin Gothic Medium"/>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Franklin Gothic Book"/>
                <a:cs typeface="Franklin Gothic Book"/>
              </a:defRPr>
            </a:lvl1p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14400"/>
          </a:xfrm>
        </p:spPr>
        <p:txBody>
          <a:bodyPr/>
          <a:lstStyle>
            <a:lvl1pPr algn="ctr">
              <a:defRPr b="1"/>
            </a:lvl1pPr>
          </a:lstStyle>
          <a:p>
            <a:r>
              <a:rPr lang="en-US"/>
              <a:t>Click to edit Master title style</a:t>
            </a:r>
            <a:endParaRPr lang="en-US" dirty="0"/>
          </a:p>
        </p:txBody>
      </p:sp>
      <p:sp>
        <p:nvSpPr>
          <p:cNvPr id="3" name="Text Placeholder 2"/>
          <p:cNvSpPr>
            <a:spLocks noGrp="1"/>
          </p:cNvSpPr>
          <p:nvPr>
            <p:ph type="body" idx="1"/>
          </p:nvPr>
        </p:nvSpPr>
        <p:spPr>
          <a:xfrm>
            <a:off x="1484311" y="1828801"/>
            <a:ext cx="4895056"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07967" y="1837268"/>
            <a:ext cx="4895057"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81139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3243"/>
            <a:ext cx="12191999" cy="931817"/>
          </a:xfrm>
        </p:spPr>
        <p:txBody>
          <a:bodyPr/>
          <a:lstStyle>
            <a:lvl1pPr algn="ctr">
              <a:defRPr b="1"/>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2134854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17825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30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1600200"/>
            <a:ext cx="5033432" cy="752475"/>
          </a:xfrm>
        </p:spPr>
        <p:txBody>
          <a:bodyPr anchor="t">
            <a:normAutofit/>
          </a:bodyPr>
          <a:lstStyle>
            <a:lvl1pPr algn="r">
              <a:defRPr sz="2400" b="1"/>
            </a:lvl1pPr>
          </a:lstStyle>
          <a:p>
            <a:r>
              <a:rPr lang="en-US"/>
              <a:t>Click to edit Master title style</a:t>
            </a:r>
            <a:endParaRPr lang="en-US" dirty="0"/>
          </a:p>
        </p:txBody>
      </p:sp>
      <p:sp>
        <p:nvSpPr>
          <p:cNvPr id="3" name="Content Placeholder 2"/>
          <p:cNvSpPr>
            <a:spLocks noGrp="1"/>
          </p:cNvSpPr>
          <p:nvPr>
            <p:ph idx="1"/>
          </p:nvPr>
        </p:nvSpPr>
        <p:spPr>
          <a:xfrm>
            <a:off x="5262033" y="1600200"/>
            <a:ext cx="6240990" cy="4191000"/>
          </a:xfrm>
        </p:spPr>
        <p:txBody>
          <a:bodyPr anchor="t">
            <a:normAutofit/>
          </a:bodyPr>
          <a:lstStyle>
            <a:lvl1pPr>
              <a:defRPr sz="2000" b="0">
                <a:latin typeface="+mn-lt"/>
              </a:defRPr>
            </a:lvl1pPr>
            <a:lvl2pPr>
              <a:defRPr sz="1800" b="0">
                <a:latin typeface="+mn-lt"/>
              </a:defRPr>
            </a:lvl2pPr>
            <a:lvl3pPr>
              <a:defRPr sz="1600" b="0">
                <a:latin typeface="+mn-lt"/>
              </a:defRPr>
            </a:lvl3pPr>
            <a:lvl4pPr>
              <a:defRPr sz="1400" b="0">
                <a:latin typeface="+mn-lt"/>
              </a:defRPr>
            </a:lvl4pPr>
            <a:lvl5pPr>
              <a:defRPr sz="1400" b="0">
                <a:latin typeface="+mn-lt"/>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348593"/>
            <a:ext cx="5033433" cy="1208314"/>
          </a:xfrm>
        </p:spPr>
        <p:txBody>
          <a:bodyPr anchor="t">
            <a:normAutofit/>
          </a:bodyPr>
          <a:lstStyle>
            <a:lvl1pPr marL="0" indent="0" algn="r">
              <a:buNone/>
              <a:defRPr sz="16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144027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038" y="1752599"/>
            <a:ext cx="5426158" cy="781051"/>
          </a:xfrm>
        </p:spPr>
        <p:txBody>
          <a:bodyPr anchor="t">
            <a:normAutofit/>
          </a:bodyPr>
          <a:lstStyle>
            <a:lvl1pPr algn="r">
              <a:defRPr sz="2800" b="1"/>
            </a:lvl1pPr>
          </a:lstStyle>
          <a:p>
            <a:r>
              <a:rPr lang="en-US"/>
              <a:t>Click to edit Master title style</a:t>
            </a:r>
            <a:endParaRPr lang="en-US" dirty="0"/>
          </a:p>
        </p:txBody>
      </p:sp>
      <p:sp>
        <p:nvSpPr>
          <p:cNvPr id="14" name="Picture Placeholder 2"/>
          <p:cNvSpPr>
            <a:spLocks noGrp="1" noChangeAspect="1"/>
          </p:cNvSpPr>
          <p:nvPr>
            <p:ph type="pic" idx="1"/>
          </p:nvPr>
        </p:nvSpPr>
        <p:spPr>
          <a:xfrm>
            <a:off x="6549653" y="1126671"/>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786038" y="2533650"/>
            <a:ext cx="5426158" cy="1828800"/>
          </a:xfrm>
        </p:spPr>
        <p:txBody>
          <a:bodyPr>
            <a:normAutofit/>
          </a:bodyPr>
          <a:lstStyle>
            <a:lvl1pPr marL="0" indent="0" algn="r">
              <a:buNone/>
              <a:defRPr sz="18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413475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32865"/>
            <a:ext cx="12191999" cy="566738"/>
          </a:xfrm>
        </p:spPr>
        <p:txBody>
          <a:bodyPr anchor="b">
            <a:normAutofit/>
          </a:bodyPr>
          <a:lstStyle>
            <a:lvl1pPr algn="ctr">
              <a:defRPr sz="2400" b="1">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3029" y="1242375"/>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0" y="5299603"/>
            <a:ext cx="12191999" cy="493712"/>
          </a:xfrm>
        </p:spPr>
        <p:txBody>
          <a:bodyPr>
            <a:normAutofit/>
          </a:bodyPr>
          <a:lstStyle>
            <a:lvl1pPr marL="0" indent="0" algn="ctr">
              <a:buNone/>
              <a:defRPr sz="14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1605604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1517469"/>
          </a:xfrm>
        </p:spPr>
        <p:txBody>
          <a:bodyPr anchor="ctr">
            <a:normAutofit/>
          </a:bodyPr>
          <a:lstStyle>
            <a:lvl1pPr algn="ctr">
              <a:defRPr sz="32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0" y="2203269"/>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177552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97720" y="108945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bg2"/>
                </a:solidFill>
                <a:effectLst/>
              </a:rPr>
              <a:t>“</a:t>
            </a:r>
          </a:p>
        </p:txBody>
      </p:sp>
      <p:sp>
        <p:nvSpPr>
          <p:cNvPr id="15" name="TextBox 14"/>
          <p:cNvSpPr txBox="1"/>
          <p:nvPr/>
        </p:nvSpPr>
        <p:spPr>
          <a:xfrm>
            <a:off x="10292533" y="304583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bg2"/>
                </a:solidFill>
                <a:effectLst/>
              </a:rPr>
              <a:t>”</a:t>
            </a:r>
          </a:p>
        </p:txBody>
      </p:sp>
      <p:sp>
        <p:nvSpPr>
          <p:cNvPr id="2" name="Title 1"/>
          <p:cNvSpPr>
            <a:spLocks noGrp="1"/>
          </p:cNvSpPr>
          <p:nvPr>
            <p:ph type="title"/>
          </p:nvPr>
        </p:nvSpPr>
        <p:spPr>
          <a:xfrm>
            <a:off x="1607320" y="912234"/>
            <a:ext cx="8990012" cy="2743199"/>
          </a:xfrm>
        </p:spPr>
        <p:txBody>
          <a:bodyPr anchor="ctr">
            <a:normAutofit/>
          </a:bodyPr>
          <a:lstStyle>
            <a:lvl1pPr algn="ctr">
              <a:defRPr sz="3200" b="0" cap="none">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35919" y="3655433"/>
            <a:ext cx="8532815" cy="381000"/>
          </a:xfrm>
        </p:spPr>
        <p:txBody>
          <a:bodyPr anchor="ctr">
            <a:normAutofit/>
          </a:bodyPr>
          <a:lstStyle>
            <a:lvl1pPr marL="0" indent="0" algn="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 y="4343400"/>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73552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0" y="1323027"/>
            <a:ext cx="12192000" cy="1468800"/>
          </a:xfrm>
        </p:spPr>
        <p:txBody>
          <a:bodyPr anchor="b">
            <a:normAutofit/>
          </a:bodyPr>
          <a:lstStyle>
            <a:lvl1pPr algn="ctr">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2" y="2791827"/>
            <a:ext cx="12192001" cy="860400"/>
          </a:xfrm>
        </p:spPr>
        <p:txBody>
          <a:bodyPr anchor="t">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25816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A4D83"/>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Franklin Gothic Book"/>
                <a:cs typeface="Franklin Gothic Book"/>
              </a:defRPr>
            </a:lvl1p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1999" cy="2727325"/>
          </a:xfrm>
        </p:spPr>
        <p:txBody>
          <a:bodyPr vert="horz" lIns="91440" tIns="45720" rIns="91440" bIns="45720" rtlCol="0" anchor="ctr">
            <a:normAutofit/>
          </a:bodyPr>
          <a:lstStyle>
            <a:lvl1pPr>
              <a:defRPr lang="en-US" b="1"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01135" y="3505200"/>
            <a:ext cx="10018713" cy="838200"/>
          </a:xfrm>
        </p:spPr>
        <p:txBody>
          <a:bodyPr vert="horz" lIns="91440" tIns="45720" rIns="91440" bIns="45720" rtlCol="0" anchor="b">
            <a:normAutofit/>
          </a:bodyPr>
          <a:lstStyle>
            <a:lvl1pPr algn="ctr">
              <a:buNone/>
              <a:defRPr lang="en-US" sz="2800" b="1" cap="none" dirty="0">
                <a:ln w="3175" cmpd="sng">
                  <a:noFill/>
                </a:ln>
                <a:solidFill>
                  <a:schemeClr val="tx1"/>
                </a:solidFill>
                <a:effectLst/>
                <a:latin typeface="+mn-l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01134" y="4343400"/>
            <a:ext cx="10018713" cy="1447800"/>
          </a:xfrm>
        </p:spPr>
        <p:txBody>
          <a:bodyPr anchor="t">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2233018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086642" y="1854928"/>
            <a:ext cx="10018713" cy="4389117"/>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3539304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938348"/>
            <a:ext cx="1770369" cy="540149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84312" y="938348"/>
            <a:ext cx="8019742" cy="5401491"/>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225035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BIR/STTR: Fon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sp>
        <p:nvSpPr>
          <p:cNvPr id="4" name="Title 2"/>
          <p:cNvSpPr txBox="1">
            <a:spLocks/>
          </p:cNvSpPr>
          <p:nvPr userDrawn="1"/>
        </p:nvSpPr>
        <p:spPr>
          <a:xfrm>
            <a:off x="3345103" y="1811652"/>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Fonts for PowerPoint</a:t>
            </a:r>
            <a:endParaRPr lang="en-US" sz="2400" b="0" dirty="0">
              <a:solidFill>
                <a:srgbClr val="B88E21"/>
              </a:solidFill>
              <a:latin typeface="+mn-lt"/>
            </a:endParaRPr>
          </a:p>
        </p:txBody>
      </p:sp>
      <p:sp>
        <p:nvSpPr>
          <p:cNvPr id="5" name="Title 2"/>
          <p:cNvSpPr txBox="1">
            <a:spLocks/>
          </p:cNvSpPr>
          <p:nvPr userDrawn="1"/>
        </p:nvSpPr>
        <p:spPr>
          <a:xfrm>
            <a:off x="3345103" y="2433382"/>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HEADINGS</a:t>
            </a:r>
          </a:p>
          <a:p>
            <a:pPr algn="l"/>
            <a:r>
              <a:rPr lang="en-US" sz="2400" dirty="0">
                <a:solidFill>
                  <a:srgbClr val="595959"/>
                </a:solidFill>
              </a:rPr>
              <a:t>Franklin Gothic Medium (with Bold applied)</a:t>
            </a:r>
          </a:p>
          <a:p>
            <a:pPr algn="l"/>
            <a:r>
              <a:rPr lang="en-US" sz="2400" b="0" dirty="0">
                <a:solidFill>
                  <a:srgbClr val="595959"/>
                </a:solidFill>
              </a:rPr>
              <a:t>Franklin Gothic Medium</a:t>
            </a:r>
          </a:p>
          <a:p>
            <a:pPr algn="l"/>
            <a:endParaRPr lang="en-US" sz="2400" dirty="0">
              <a:solidFill>
                <a:srgbClr val="595959"/>
              </a:solidFill>
            </a:endParaRPr>
          </a:p>
        </p:txBody>
      </p:sp>
      <p:sp>
        <p:nvSpPr>
          <p:cNvPr id="6" name="Title 2"/>
          <p:cNvSpPr txBox="1">
            <a:spLocks/>
          </p:cNvSpPr>
          <p:nvPr userDrawn="1"/>
        </p:nvSpPr>
        <p:spPr>
          <a:xfrm>
            <a:off x="3345103" y="3882821"/>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latin typeface="+mn-lt"/>
              </a:rPr>
              <a:t>BODY COPY</a:t>
            </a:r>
          </a:p>
          <a:p>
            <a:pPr algn="l"/>
            <a:r>
              <a:rPr lang="en-US" sz="2400" dirty="0">
                <a:solidFill>
                  <a:srgbClr val="595959"/>
                </a:solidFill>
                <a:latin typeface="+mn-lt"/>
              </a:rPr>
              <a:t>Franklin Gothic Book (with Bold applied)</a:t>
            </a:r>
          </a:p>
          <a:p>
            <a:pPr algn="l"/>
            <a:r>
              <a:rPr lang="en-US" sz="2400" b="0" dirty="0">
                <a:solidFill>
                  <a:srgbClr val="595959"/>
                </a:solidFill>
                <a:latin typeface="+mn-lt"/>
              </a:rPr>
              <a:t>Franklin Gothic Book</a:t>
            </a:r>
          </a:p>
          <a:p>
            <a:pPr algn="l"/>
            <a:endParaRPr lang="en-US" sz="2400" dirty="0">
              <a:solidFill>
                <a:srgbClr val="595959"/>
              </a:solidFill>
              <a:latin typeface="+mn-lt"/>
            </a:endParaRPr>
          </a:p>
        </p:txBody>
      </p:sp>
    </p:spTree>
    <p:extLst>
      <p:ext uri="{BB962C8B-B14F-4D97-AF65-F5344CB8AC3E}">
        <p14:creationId xmlns:p14="http://schemas.microsoft.com/office/powerpoint/2010/main" val="1805802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BIR/STTR: Color Palet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sp>
        <p:nvSpPr>
          <p:cNvPr id="7" name="Title 2"/>
          <p:cNvSpPr txBox="1">
            <a:spLocks/>
          </p:cNvSpPr>
          <p:nvPr userDrawn="1"/>
        </p:nvSpPr>
        <p:spPr>
          <a:xfrm>
            <a:off x="915191" y="1639652"/>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Primary Color Palette</a:t>
            </a:r>
          </a:p>
          <a:p>
            <a:pPr algn="l"/>
            <a:r>
              <a:rPr lang="en-US" sz="1200" b="0" dirty="0">
                <a:solidFill>
                  <a:srgbClr val="939598"/>
                </a:solidFill>
                <a:latin typeface="+mn-lt"/>
              </a:rPr>
              <a:t>Used primarily for top level branding and design elements such as headers, footers, titles/headlines, and introductions</a:t>
            </a:r>
          </a:p>
        </p:txBody>
      </p:sp>
      <p:sp>
        <p:nvSpPr>
          <p:cNvPr id="8" name="Title 2"/>
          <p:cNvSpPr txBox="1">
            <a:spLocks/>
          </p:cNvSpPr>
          <p:nvPr userDrawn="1"/>
        </p:nvSpPr>
        <p:spPr>
          <a:xfrm>
            <a:off x="915191" y="2725439"/>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Secondary Color Palette</a:t>
            </a:r>
          </a:p>
          <a:p>
            <a:pPr algn="l"/>
            <a:r>
              <a:rPr lang="en-US" sz="1200" b="0" dirty="0">
                <a:solidFill>
                  <a:srgbClr val="939598"/>
                </a:solidFill>
                <a:latin typeface="+mn-lt"/>
              </a:rPr>
              <a:t>Used for infographics, charts, illustrations, icons, etc</a:t>
            </a:r>
          </a:p>
        </p:txBody>
      </p:sp>
      <p:sp>
        <p:nvSpPr>
          <p:cNvPr id="9" name="Title 2"/>
          <p:cNvSpPr txBox="1">
            <a:spLocks/>
          </p:cNvSpPr>
          <p:nvPr userDrawn="1"/>
        </p:nvSpPr>
        <p:spPr>
          <a:xfrm>
            <a:off x="915191" y="4513067"/>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Greys &amp; Tints Color Palette</a:t>
            </a:r>
          </a:p>
          <a:p>
            <a:pPr algn="l"/>
            <a:r>
              <a:rPr lang="en-US" sz="1200" b="0" dirty="0">
                <a:solidFill>
                  <a:srgbClr val="939598"/>
                </a:solidFill>
                <a:latin typeface="+mn-lt"/>
              </a:rPr>
              <a:t>Used in complex charts and call out boxes. Can be screened back even more if a lighter tone is needed.</a:t>
            </a:r>
          </a:p>
        </p:txBody>
      </p:sp>
      <p:sp>
        <p:nvSpPr>
          <p:cNvPr id="10" name="Title 2"/>
          <p:cNvSpPr txBox="1">
            <a:spLocks/>
          </p:cNvSpPr>
          <p:nvPr userDrawn="1"/>
        </p:nvSpPr>
        <p:spPr>
          <a:xfrm>
            <a:off x="915191" y="1086105"/>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Color Palette</a:t>
            </a:r>
            <a:endParaRPr lang="en-US" sz="2400" b="0" dirty="0">
              <a:solidFill>
                <a:srgbClr val="B88E21"/>
              </a:solidFill>
              <a:latin typeface="+mn-lt"/>
            </a:endParaRPr>
          </a:p>
        </p:txBody>
      </p:sp>
      <p:cxnSp>
        <p:nvCxnSpPr>
          <p:cNvPr id="11" name="Straight Connector 10"/>
          <p:cNvCxnSpPr/>
          <p:nvPr userDrawn="1"/>
        </p:nvCxnSpPr>
        <p:spPr>
          <a:xfrm>
            <a:off x="1027688" y="2542901"/>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027688" y="4338198"/>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634551" y="1735603"/>
            <a:ext cx="825190" cy="5287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560553" y="1735603"/>
            <a:ext cx="825190" cy="528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708549" y="1735603"/>
            <a:ext cx="825190" cy="52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634551" y="2821455"/>
            <a:ext cx="825190" cy="528744"/>
          </a:xfrm>
          <a:prstGeom prst="rect">
            <a:avLst/>
          </a:prstGeom>
          <a:solidFill>
            <a:srgbClr val="009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560553" y="2821455"/>
            <a:ext cx="825190" cy="528744"/>
          </a:xfrm>
          <a:prstGeom prst="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708549" y="2821455"/>
            <a:ext cx="825190" cy="528744"/>
          </a:xfrm>
          <a:prstGeom prst="rect">
            <a:avLst/>
          </a:prstGeom>
          <a:solidFill>
            <a:srgbClr val="009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8782548" y="2821455"/>
            <a:ext cx="825190" cy="528744"/>
          </a:xfrm>
          <a:prstGeom prst="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856547" y="2821455"/>
            <a:ext cx="825190" cy="528744"/>
          </a:xfrm>
          <a:prstGeom prst="rect">
            <a:avLst/>
          </a:prstGeom>
          <a:solidFill>
            <a:srgbClr val="8FB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634551" y="3530900"/>
            <a:ext cx="825190" cy="528744"/>
          </a:xfrm>
          <a:prstGeom prst="rect">
            <a:avLst/>
          </a:prstGeom>
          <a:solidFill>
            <a:srgbClr val="F0C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560553" y="3530900"/>
            <a:ext cx="825190" cy="528744"/>
          </a:xfrm>
          <a:prstGeom prst="rect">
            <a:avLst/>
          </a:prstGeom>
          <a:solidFill>
            <a:srgbClr val="CD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708549" y="3530900"/>
            <a:ext cx="825190" cy="528744"/>
          </a:xfrm>
          <a:prstGeom prst="rect">
            <a:avLst/>
          </a:prstGeom>
          <a:solidFill>
            <a:srgbClr val="DF7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782548" y="3530900"/>
            <a:ext cx="825190" cy="528744"/>
          </a:xfrm>
          <a:prstGeom prst="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856547" y="3530900"/>
            <a:ext cx="825190" cy="528744"/>
          </a:xfrm>
          <a:prstGeom prst="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634551" y="4616752"/>
            <a:ext cx="825190" cy="52874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60553" y="4616752"/>
            <a:ext cx="825190" cy="52874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7708549" y="4616752"/>
            <a:ext cx="825190" cy="528744"/>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782548" y="4616752"/>
            <a:ext cx="825190" cy="52874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856547" y="4616752"/>
            <a:ext cx="825190" cy="528744"/>
          </a:xfrm>
          <a:prstGeom prst="rect">
            <a:avLst/>
          </a:prstGeom>
          <a:solidFill>
            <a:srgbClr val="5C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6634551" y="5326197"/>
            <a:ext cx="825190" cy="528744"/>
          </a:xfrm>
          <a:prstGeom prst="rect">
            <a:avLst/>
          </a:pr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5560553" y="5326197"/>
            <a:ext cx="825190" cy="528744"/>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2"/>
          <p:cNvSpPr txBox="1">
            <a:spLocks/>
          </p:cNvSpPr>
          <p:nvPr userDrawn="1"/>
        </p:nvSpPr>
        <p:spPr>
          <a:xfrm>
            <a:off x="616267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4" name="Title 2"/>
          <p:cNvSpPr txBox="1">
            <a:spLocks/>
          </p:cNvSpPr>
          <p:nvPr userDrawn="1"/>
        </p:nvSpPr>
        <p:spPr>
          <a:xfrm>
            <a:off x="723582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5" name="Title 2"/>
          <p:cNvSpPr txBox="1">
            <a:spLocks/>
          </p:cNvSpPr>
          <p:nvPr userDrawn="1"/>
        </p:nvSpPr>
        <p:spPr>
          <a:xfrm>
            <a:off x="8305800"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6" name="Title 2"/>
          <p:cNvSpPr txBox="1">
            <a:spLocks/>
          </p:cNvSpPr>
          <p:nvPr userDrawn="1"/>
        </p:nvSpPr>
        <p:spPr>
          <a:xfrm>
            <a:off x="7235825"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7" name="Title 2"/>
          <p:cNvSpPr txBox="1">
            <a:spLocks/>
          </p:cNvSpPr>
          <p:nvPr userDrawn="1"/>
        </p:nvSpPr>
        <p:spPr>
          <a:xfrm>
            <a:off x="10458450"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8" name="Title 2"/>
          <p:cNvSpPr txBox="1">
            <a:spLocks/>
          </p:cNvSpPr>
          <p:nvPr userDrawn="1"/>
        </p:nvSpPr>
        <p:spPr>
          <a:xfrm>
            <a:off x="723582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9" name="Title 2"/>
          <p:cNvSpPr txBox="1">
            <a:spLocks/>
          </p:cNvSpPr>
          <p:nvPr userDrawn="1"/>
        </p:nvSpPr>
        <p:spPr>
          <a:xfrm>
            <a:off x="83089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40" name="Title 2"/>
          <p:cNvSpPr txBox="1">
            <a:spLocks/>
          </p:cNvSpPr>
          <p:nvPr userDrawn="1"/>
        </p:nvSpPr>
        <p:spPr>
          <a:xfrm>
            <a:off x="93757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Tree>
    <p:extLst>
      <p:ext uri="{BB962C8B-B14F-4D97-AF65-F5344CB8AC3E}">
        <p14:creationId xmlns:p14="http://schemas.microsoft.com/office/powerpoint/2010/main" val="2546898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BIR/STTR: Icons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141" y="4543112"/>
            <a:ext cx="715266" cy="715266"/>
          </a:xfrm>
          <a:prstGeom prst="rect">
            <a:avLst/>
          </a:prstGeom>
        </p:spPr>
      </p:pic>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9587" y="2000857"/>
            <a:ext cx="715266" cy="715266"/>
          </a:xfrm>
          <a:prstGeom prst="rect">
            <a:avLst/>
          </a:prstGeom>
        </p:spPr>
      </p:pic>
      <p:pic>
        <p:nvPicPr>
          <p:cNvPr id="43" name="Picture 4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140" y="2509308"/>
            <a:ext cx="715266" cy="715266"/>
          </a:xfrm>
          <a:prstGeom prst="rect">
            <a:avLst/>
          </a:prstGeom>
        </p:spPr>
      </p:pic>
      <p:pic>
        <p:nvPicPr>
          <p:cNvPr id="44" name="Picture 4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09586" y="5051562"/>
            <a:ext cx="715266" cy="715266"/>
          </a:xfrm>
          <a:prstGeom prst="rect">
            <a:avLst/>
          </a:prstGeom>
        </p:spPr>
      </p:pic>
      <p:pic>
        <p:nvPicPr>
          <p:cNvPr id="45" name="Picture 4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09586" y="4034661"/>
            <a:ext cx="715266" cy="715266"/>
          </a:xfrm>
          <a:prstGeom prst="rect">
            <a:avLst/>
          </a:prstGeom>
        </p:spPr>
      </p:pic>
      <p:pic>
        <p:nvPicPr>
          <p:cNvPr id="46" name="Picture 4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09586" y="3017759"/>
            <a:ext cx="715266" cy="715266"/>
          </a:xfrm>
          <a:prstGeom prst="rect">
            <a:avLst/>
          </a:prstGeom>
        </p:spPr>
      </p:pic>
      <p:pic>
        <p:nvPicPr>
          <p:cNvPr id="47" name="Picture 4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49139" y="3526210"/>
            <a:ext cx="715266" cy="715266"/>
          </a:xfrm>
          <a:prstGeom prst="rect">
            <a:avLst/>
          </a:prstGeom>
        </p:spPr>
      </p:pic>
      <p:sp>
        <p:nvSpPr>
          <p:cNvPr id="48" name="Title 2"/>
          <p:cNvSpPr txBox="1">
            <a:spLocks/>
          </p:cNvSpPr>
          <p:nvPr userDrawn="1"/>
        </p:nvSpPr>
        <p:spPr>
          <a:xfrm>
            <a:off x="3865609" y="2159864"/>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Experiment / Innovation</a:t>
            </a:r>
          </a:p>
        </p:txBody>
      </p:sp>
      <p:sp>
        <p:nvSpPr>
          <p:cNvPr id="4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sp>
        <p:nvSpPr>
          <p:cNvPr id="50" name="Title 2"/>
          <p:cNvSpPr txBox="1">
            <a:spLocks/>
          </p:cNvSpPr>
          <p:nvPr userDrawn="1"/>
        </p:nvSpPr>
        <p:spPr>
          <a:xfrm>
            <a:off x="3865609" y="3200670"/>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Organizations / Business</a:t>
            </a:r>
          </a:p>
        </p:txBody>
      </p:sp>
      <p:sp>
        <p:nvSpPr>
          <p:cNvPr id="51" name="Title 2"/>
          <p:cNvSpPr txBox="1">
            <a:spLocks/>
          </p:cNvSpPr>
          <p:nvPr userDrawn="1"/>
        </p:nvSpPr>
        <p:spPr>
          <a:xfrm>
            <a:off x="3865609" y="4217572"/>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Communication / Teamwork</a:t>
            </a:r>
          </a:p>
        </p:txBody>
      </p:sp>
      <p:sp>
        <p:nvSpPr>
          <p:cNvPr id="52" name="Title 2"/>
          <p:cNvSpPr txBox="1">
            <a:spLocks/>
          </p:cNvSpPr>
          <p:nvPr userDrawn="1"/>
        </p:nvSpPr>
        <p:spPr>
          <a:xfrm>
            <a:off x="3865609" y="5234473"/>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Software / Financials</a:t>
            </a:r>
          </a:p>
        </p:txBody>
      </p:sp>
      <p:sp>
        <p:nvSpPr>
          <p:cNvPr id="53" name="Title 2"/>
          <p:cNvSpPr txBox="1">
            <a:spLocks/>
          </p:cNvSpPr>
          <p:nvPr userDrawn="1"/>
        </p:nvSpPr>
        <p:spPr>
          <a:xfrm>
            <a:off x="7615262" y="2692219"/>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Focus / Streamline</a:t>
            </a:r>
          </a:p>
        </p:txBody>
      </p:sp>
      <p:sp>
        <p:nvSpPr>
          <p:cNvPr id="54" name="Title 2"/>
          <p:cNvSpPr txBox="1">
            <a:spLocks/>
          </p:cNvSpPr>
          <p:nvPr userDrawn="1"/>
        </p:nvSpPr>
        <p:spPr>
          <a:xfrm>
            <a:off x="7615262" y="3709121"/>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Products / Demonstration</a:t>
            </a:r>
          </a:p>
        </p:txBody>
      </p:sp>
      <p:sp>
        <p:nvSpPr>
          <p:cNvPr id="55" name="Title 2"/>
          <p:cNvSpPr txBox="1">
            <a:spLocks/>
          </p:cNvSpPr>
          <p:nvPr userDrawn="1"/>
        </p:nvSpPr>
        <p:spPr>
          <a:xfrm>
            <a:off x="7615262" y="4726023"/>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Infrastructure / Workflow</a:t>
            </a:r>
          </a:p>
        </p:txBody>
      </p:sp>
    </p:spTree>
    <p:extLst>
      <p:ext uri="{BB962C8B-B14F-4D97-AF65-F5344CB8AC3E}">
        <p14:creationId xmlns:p14="http://schemas.microsoft.com/office/powerpoint/2010/main" val="2175998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BIR/STTR: Ic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pic>
        <p:nvPicPr>
          <p:cNvPr id="18" name="Picture 17"/>
          <p:cNvPicPr>
            <a:picLocks noChangeAspect="1"/>
          </p:cNvPicPr>
          <p:nvPr userDrawn="1"/>
        </p:nvPicPr>
        <p:blipFill>
          <a:blip r:embed="rId2"/>
          <a:stretch>
            <a:fillRect/>
          </a:stretch>
        </p:blipFill>
        <p:spPr>
          <a:xfrm>
            <a:off x="8488631" y="2304825"/>
            <a:ext cx="685983" cy="754581"/>
          </a:xfrm>
          <a:prstGeom prst="rect">
            <a:avLst/>
          </a:prstGeom>
        </p:spPr>
      </p:pic>
      <p:sp>
        <p:nvSpPr>
          <p:cNvPr id="1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grpSp>
        <p:nvGrpSpPr>
          <p:cNvPr id="20" name="Group 19"/>
          <p:cNvGrpSpPr/>
          <p:nvPr userDrawn="1"/>
        </p:nvGrpSpPr>
        <p:grpSpPr>
          <a:xfrm>
            <a:off x="1271037" y="2300353"/>
            <a:ext cx="1091745" cy="763525"/>
            <a:chOff x="1611645" y="2457153"/>
            <a:chExt cx="1091745" cy="763525"/>
          </a:xfrm>
        </p:grpSpPr>
        <p:pic>
          <p:nvPicPr>
            <p:cNvPr id="21" name="Picture 20"/>
            <p:cNvPicPr>
              <a:picLocks noChangeAspect="1"/>
            </p:cNvPicPr>
            <p:nvPr/>
          </p:nvPicPr>
          <p:blipFill>
            <a:blip r:embed="rId3"/>
            <a:stretch>
              <a:fillRect/>
            </a:stretch>
          </p:blipFill>
          <p:spPr>
            <a:xfrm>
              <a:off x="2218277" y="2457153"/>
              <a:ext cx="485113" cy="763525"/>
            </a:xfrm>
            <a:prstGeom prst="rect">
              <a:avLst/>
            </a:prstGeom>
          </p:spPr>
        </p:pic>
        <p:pic>
          <p:nvPicPr>
            <p:cNvPr id="22" name="Picture 21"/>
            <p:cNvPicPr>
              <a:picLocks noChangeAspect="1"/>
            </p:cNvPicPr>
            <p:nvPr/>
          </p:nvPicPr>
          <p:blipFill>
            <a:blip r:embed="rId4"/>
            <a:stretch>
              <a:fillRect/>
            </a:stretch>
          </p:blipFill>
          <p:spPr>
            <a:xfrm>
              <a:off x="1611645" y="2457153"/>
              <a:ext cx="485113" cy="763525"/>
            </a:xfrm>
            <a:prstGeom prst="rect">
              <a:avLst/>
            </a:prstGeom>
          </p:spPr>
        </p:pic>
      </p:grpSp>
      <p:pic>
        <p:nvPicPr>
          <p:cNvPr id="23" name="Picture 22"/>
          <p:cNvPicPr>
            <a:picLocks noChangeAspect="1"/>
          </p:cNvPicPr>
          <p:nvPr userDrawn="1"/>
        </p:nvPicPr>
        <p:blipFill>
          <a:blip r:embed="rId5"/>
          <a:stretch>
            <a:fillRect/>
          </a:stretch>
        </p:blipFill>
        <p:spPr>
          <a:xfrm>
            <a:off x="4978632" y="4418533"/>
            <a:ext cx="699450" cy="752097"/>
          </a:xfrm>
          <a:prstGeom prst="rect">
            <a:avLst/>
          </a:prstGeom>
        </p:spPr>
      </p:pic>
      <p:pic>
        <p:nvPicPr>
          <p:cNvPr id="24" name="Picture 23"/>
          <p:cNvPicPr>
            <a:picLocks noChangeAspect="1"/>
          </p:cNvPicPr>
          <p:nvPr userDrawn="1"/>
        </p:nvPicPr>
        <p:blipFill>
          <a:blip r:embed="rId6"/>
          <a:stretch>
            <a:fillRect/>
          </a:stretch>
        </p:blipFill>
        <p:spPr>
          <a:xfrm>
            <a:off x="4897063" y="2300353"/>
            <a:ext cx="763525" cy="763525"/>
          </a:xfrm>
          <a:prstGeom prst="rect">
            <a:avLst/>
          </a:prstGeom>
        </p:spPr>
      </p:pic>
      <p:pic>
        <p:nvPicPr>
          <p:cNvPr id="25" name="Picture 24"/>
          <p:cNvPicPr>
            <a:picLocks noChangeAspect="1"/>
          </p:cNvPicPr>
          <p:nvPr userDrawn="1"/>
        </p:nvPicPr>
        <p:blipFill>
          <a:blip r:embed="rId7"/>
          <a:stretch>
            <a:fillRect/>
          </a:stretch>
        </p:blipFill>
        <p:spPr>
          <a:xfrm>
            <a:off x="3377606" y="2306067"/>
            <a:ext cx="504633" cy="752097"/>
          </a:xfrm>
          <a:prstGeom prst="rect">
            <a:avLst/>
          </a:prstGeom>
        </p:spPr>
      </p:pic>
      <p:pic>
        <p:nvPicPr>
          <p:cNvPr id="26" name="Picture 25"/>
          <p:cNvPicPr>
            <a:picLocks noChangeAspect="1"/>
          </p:cNvPicPr>
          <p:nvPr userDrawn="1"/>
        </p:nvPicPr>
        <p:blipFill>
          <a:blip r:embed="rId8"/>
          <a:stretch>
            <a:fillRect/>
          </a:stretch>
        </p:blipFill>
        <p:spPr>
          <a:xfrm>
            <a:off x="6675412" y="2301704"/>
            <a:ext cx="798395" cy="760823"/>
          </a:xfrm>
          <a:prstGeom prst="rect">
            <a:avLst/>
          </a:prstGeom>
        </p:spPr>
      </p:pic>
      <p:pic>
        <p:nvPicPr>
          <p:cNvPr id="27" name="Picture 26"/>
          <p:cNvPicPr>
            <a:picLocks noChangeAspect="1"/>
          </p:cNvPicPr>
          <p:nvPr userDrawn="1"/>
        </p:nvPicPr>
        <p:blipFill>
          <a:blip r:embed="rId9"/>
          <a:stretch>
            <a:fillRect/>
          </a:stretch>
        </p:blipFill>
        <p:spPr>
          <a:xfrm>
            <a:off x="3221784" y="4418533"/>
            <a:ext cx="798687" cy="752097"/>
          </a:xfrm>
          <a:prstGeom prst="rect">
            <a:avLst/>
          </a:prstGeom>
        </p:spPr>
      </p:pic>
      <p:pic>
        <p:nvPicPr>
          <p:cNvPr id="28" name="Picture 27"/>
          <p:cNvPicPr>
            <a:picLocks noChangeAspect="1"/>
          </p:cNvPicPr>
          <p:nvPr userDrawn="1"/>
        </p:nvPicPr>
        <p:blipFill>
          <a:blip r:embed="rId10"/>
          <a:stretch>
            <a:fillRect/>
          </a:stretch>
        </p:blipFill>
        <p:spPr>
          <a:xfrm>
            <a:off x="8403706" y="4412986"/>
            <a:ext cx="616423" cy="763190"/>
          </a:xfrm>
          <a:prstGeom prst="rect">
            <a:avLst/>
          </a:prstGeom>
        </p:spPr>
      </p:pic>
      <p:pic>
        <p:nvPicPr>
          <p:cNvPr id="29" name="Picture 28"/>
          <p:cNvPicPr>
            <a:picLocks noChangeAspect="1"/>
          </p:cNvPicPr>
          <p:nvPr userDrawn="1"/>
        </p:nvPicPr>
        <p:blipFill>
          <a:blip r:embed="rId11"/>
          <a:stretch>
            <a:fillRect/>
          </a:stretch>
        </p:blipFill>
        <p:spPr>
          <a:xfrm>
            <a:off x="6636243" y="4415759"/>
            <a:ext cx="809302" cy="757644"/>
          </a:xfrm>
          <a:prstGeom prst="rect">
            <a:avLst/>
          </a:prstGeom>
        </p:spPr>
      </p:pic>
      <p:pic>
        <p:nvPicPr>
          <p:cNvPr id="30" name="Picture 29"/>
          <p:cNvPicPr>
            <a:picLocks noChangeAspect="1"/>
          </p:cNvPicPr>
          <p:nvPr userDrawn="1"/>
        </p:nvPicPr>
        <p:blipFill>
          <a:blip r:embed="rId12"/>
          <a:stretch>
            <a:fillRect/>
          </a:stretch>
        </p:blipFill>
        <p:spPr>
          <a:xfrm>
            <a:off x="1370196" y="4418775"/>
            <a:ext cx="893427" cy="751613"/>
          </a:xfrm>
          <a:prstGeom prst="rect">
            <a:avLst/>
          </a:prstGeom>
        </p:spPr>
      </p:pic>
      <p:pic>
        <p:nvPicPr>
          <p:cNvPr id="31" name="Picture 30"/>
          <p:cNvPicPr>
            <a:picLocks noChangeAspect="1"/>
          </p:cNvPicPr>
          <p:nvPr userDrawn="1"/>
        </p:nvPicPr>
        <p:blipFill>
          <a:blip r:embed="rId13"/>
          <a:stretch>
            <a:fillRect/>
          </a:stretch>
        </p:blipFill>
        <p:spPr>
          <a:xfrm>
            <a:off x="10189436" y="2296164"/>
            <a:ext cx="431800" cy="762000"/>
          </a:xfrm>
          <a:prstGeom prst="rect">
            <a:avLst/>
          </a:prstGeom>
        </p:spPr>
      </p:pic>
      <p:pic>
        <p:nvPicPr>
          <p:cNvPr id="32" name="Picture 31"/>
          <p:cNvPicPr>
            <a:picLocks noChangeAspect="1"/>
          </p:cNvPicPr>
          <p:nvPr userDrawn="1"/>
        </p:nvPicPr>
        <p:blipFill>
          <a:blip r:embed="rId14"/>
          <a:stretch>
            <a:fillRect/>
          </a:stretch>
        </p:blipFill>
        <p:spPr>
          <a:xfrm>
            <a:off x="9978290" y="4412987"/>
            <a:ext cx="854092" cy="757402"/>
          </a:xfrm>
          <a:prstGeom prst="rect">
            <a:avLst/>
          </a:prstGeom>
        </p:spPr>
      </p:pic>
    </p:spTree>
    <p:extLst>
      <p:ext uri="{BB962C8B-B14F-4D97-AF65-F5344CB8AC3E}">
        <p14:creationId xmlns:p14="http://schemas.microsoft.com/office/powerpoint/2010/main" val="203776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SBIR/STTR: Icons Speech Bubbl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sp>
        <p:nvSpPr>
          <p:cNvPr id="33"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a:t>
            </a:r>
            <a:r>
              <a:rPr lang="mr-IN" sz="2400" b="0">
                <a:solidFill>
                  <a:srgbClr val="B88E21"/>
                </a:solidFill>
              </a:rPr>
              <a:t>–</a:t>
            </a:r>
            <a:r>
              <a:rPr lang="en-US" sz="2400" b="0" dirty="0">
                <a:solidFill>
                  <a:srgbClr val="B88E21"/>
                </a:solidFill>
              </a:rPr>
              <a:t> Speech Bubbles</a:t>
            </a:r>
            <a:endParaRPr lang="en-US" sz="2400" b="0" dirty="0">
              <a:solidFill>
                <a:srgbClr val="B88E21"/>
              </a:solidFill>
              <a:latin typeface="+mn-lt"/>
            </a:endParaRPr>
          </a:p>
        </p:txBody>
      </p:sp>
      <p:pic>
        <p:nvPicPr>
          <p:cNvPr id="34" name="Picture 33"/>
          <p:cNvPicPr>
            <a:picLocks noChangeAspect="1"/>
          </p:cNvPicPr>
          <p:nvPr userDrawn="1"/>
        </p:nvPicPr>
        <p:blipFill>
          <a:blip r:embed="rId2"/>
          <a:stretch>
            <a:fillRect/>
          </a:stretch>
        </p:blipFill>
        <p:spPr>
          <a:xfrm>
            <a:off x="741727" y="2838804"/>
            <a:ext cx="773650" cy="669505"/>
          </a:xfrm>
          <a:prstGeom prst="rect">
            <a:avLst/>
          </a:prstGeom>
        </p:spPr>
      </p:pic>
      <p:sp>
        <p:nvSpPr>
          <p:cNvPr id="35" name="Title 2"/>
          <p:cNvSpPr txBox="1">
            <a:spLocks/>
          </p:cNvSpPr>
          <p:nvPr userDrawn="1"/>
        </p:nvSpPr>
        <p:spPr>
          <a:xfrm>
            <a:off x="8817885" y="5853623"/>
            <a:ext cx="1451531" cy="39725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a:t>
            </a:r>
          </a:p>
        </p:txBody>
      </p:sp>
      <p:pic>
        <p:nvPicPr>
          <p:cNvPr id="36" name="Picture 35"/>
          <p:cNvPicPr>
            <a:picLocks noChangeAspect="1"/>
          </p:cNvPicPr>
          <p:nvPr userDrawn="1"/>
        </p:nvPicPr>
        <p:blipFill>
          <a:blip r:embed="rId3"/>
          <a:stretch>
            <a:fillRect/>
          </a:stretch>
        </p:blipFill>
        <p:spPr>
          <a:xfrm>
            <a:off x="8205666" y="1549867"/>
            <a:ext cx="3168576" cy="4403978"/>
          </a:xfrm>
          <a:prstGeom prst="rect">
            <a:avLst/>
          </a:prstGeom>
        </p:spPr>
      </p:pic>
      <p:pic>
        <p:nvPicPr>
          <p:cNvPr id="37" name="Picture 36"/>
          <p:cNvPicPr>
            <a:picLocks noChangeAspect="1"/>
          </p:cNvPicPr>
          <p:nvPr userDrawn="1"/>
        </p:nvPicPr>
        <p:blipFill>
          <a:blip r:embed="rId4"/>
          <a:stretch>
            <a:fillRect/>
          </a:stretch>
        </p:blipFill>
        <p:spPr>
          <a:xfrm>
            <a:off x="741726" y="1991781"/>
            <a:ext cx="774443" cy="670191"/>
          </a:xfrm>
          <a:prstGeom prst="rect">
            <a:avLst/>
          </a:prstGeom>
        </p:spPr>
      </p:pic>
      <p:pic>
        <p:nvPicPr>
          <p:cNvPr id="38" name="Picture 37"/>
          <p:cNvPicPr>
            <a:picLocks noChangeAspect="1"/>
          </p:cNvPicPr>
          <p:nvPr userDrawn="1"/>
        </p:nvPicPr>
        <p:blipFill>
          <a:blip r:embed="rId5"/>
          <a:stretch>
            <a:fillRect/>
          </a:stretch>
        </p:blipFill>
        <p:spPr>
          <a:xfrm>
            <a:off x="741727" y="3685141"/>
            <a:ext cx="776498" cy="671969"/>
          </a:xfrm>
          <a:prstGeom prst="rect">
            <a:avLst/>
          </a:prstGeom>
        </p:spPr>
      </p:pic>
      <p:pic>
        <p:nvPicPr>
          <p:cNvPr id="39" name="Picture 38"/>
          <p:cNvPicPr>
            <a:picLocks noChangeAspect="1"/>
          </p:cNvPicPr>
          <p:nvPr userDrawn="1"/>
        </p:nvPicPr>
        <p:blipFill>
          <a:blip r:embed="rId6"/>
          <a:stretch>
            <a:fillRect/>
          </a:stretch>
        </p:blipFill>
        <p:spPr>
          <a:xfrm>
            <a:off x="741726" y="4533942"/>
            <a:ext cx="773650" cy="669505"/>
          </a:xfrm>
          <a:prstGeom prst="rect">
            <a:avLst/>
          </a:prstGeom>
        </p:spPr>
      </p:pic>
      <p:pic>
        <p:nvPicPr>
          <p:cNvPr id="40" name="Picture 39"/>
          <p:cNvPicPr>
            <a:picLocks noChangeAspect="1"/>
          </p:cNvPicPr>
          <p:nvPr userDrawn="1"/>
        </p:nvPicPr>
        <p:blipFill>
          <a:blip r:embed="rId7"/>
          <a:stretch>
            <a:fillRect/>
          </a:stretch>
        </p:blipFill>
        <p:spPr>
          <a:xfrm>
            <a:off x="741725" y="5380278"/>
            <a:ext cx="776116" cy="671639"/>
          </a:xfrm>
          <a:prstGeom prst="rect">
            <a:avLst/>
          </a:prstGeom>
        </p:spPr>
      </p:pic>
      <p:pic>
        <p:nvPicPr>
          <p:cNvPr id="41" name="Picture 40"/>
          <p:cNvPicPr>
            <a:picLocks noChangeAspect="1"/>
          </p:cNvPicPr>
          <p:nvPr userDrawn="1"/>
        </p:nvPicPr>
        <p:blipFill>
          <a:blip r:embed="rId8"/>
          <a:stretch>
            <a:fillRect/>
          </a:stretch>
        </p:blipFill>
        <p:spPr>
          <a:xfrm>
            <a:off x="1895408" y="1991781"/>
            <a:ext cx="774443" cy="670191"/>
          </a:xfrm>
          <a:prstGeom prst="rect">
            <a:avLst/>
          </a:prstGeom>
        </p:spPr>
      </p:pic>
      <p:pic>
        <p:nvPicPr>
          <p:cNvPr id="42" name="Picture 41"/>
          <p:cNvPicPr>
            <a:picLocks noChangeAspect="1"/>
          </p:cNvPicPr>
          <p:nvPr userDrawn="1"/>
        </p:nvPicPr>
        <p:blipFill>
          <a:blip r:embed="rId9"/>
          <a:stretch>
            <a:fillRect/>
          </a:stretch>
        </p:blipFill>
        <p:spPr>
          <a:xfrm>
            <a:off x="1894616" y="2839699"/>
            <a:ext cx="773651" cy="669506"/>
          </a:xfrm>
          <a:prstGeom prst="rect">
            <a:avLst/>
          </a:prstGeom>
        </p:spPr>
      </p:pic>
      <p:pic>
        <p:nvPicPr>
          <p:cNvPr id="43" name="Picture 42"/>
          <p:cNvPicPr>
            <a:picLocks noChangeAspect="1"/>
          </p:cNvPicPr>
          <p:nvPr userDrawn="1"/>
        </p:nvPicPr>
        <p:blipFill>
          <a:blip r:embed="rId10"/>
          <a:stretch>
            <a:fillRect/>
          </a:stretch>
        </p:blipFill>
        <p:spPr>
          <a:xfrm>
            <a:off x="1894616" y="3685140"/>
            <a:ext cx="773651" cy="669506"/>
          </a:xfrm>
          <a:prstGeom prst="rect">
            <a:avLst/>
          </a:prstGeom>
        </p:spPr>
      </p:pic>
      <p:pic>
        <p:nvPicPr>
          <p:cNvPr id="44" name="Picture 43"/>
          <p:cNvPicPr>
            <a:picLocks noChangeAspect="1"/>
          </p:cNvPicPr>
          <p:nvPr userDrawn="1"/>
        </p:nvPicPr>
        <p:blipFill>
          <a:blip r:embed="rId11"/>
          <a:stretch>
            <a:fillRect/>
          </a:stretch>
        </p:blipFill>
        <p:spPr>
          <a:xfrm>
            <a:off x="1891767" y="4531477"/>
            <a:ext cx="776500" cy="671971"/>
          </a:xfrm>
          <a:prstGeom prst="rect">
            <a:avLst/>
          </a:prstGeom>
        </p:spPr>
      </p:pic>
      <p:pic>
        <p:nvPicPr>
          <p:cNvPr id="45" name="Picture 44"/>
          <p:cNvPicPr>
            <a:picLocks noChangeAspect="1"/>
          </p:cNvPicPr>
          <p:nvPr userDrawn="1"/>
        </p:nvPicPr>
        <p:blipFill>
          <a:blip r:embed="rId12"/>
          <a:stretch>
            <a:fillRect/>
          </a:stretch>
        </p:blipFill>
        <p:spPr>
          <a:xfrm>
            <a:off x="1891767" y="5380278"/>
            <a:ext cx="776500" cy="671971"/>
          </a:xfrm>
          <a:prstGeom prst="rect">
            <a:avLst/>
          </a:prstGeom>
        </p:spPr>
      </p:pic>
      <p:pic>
        <p:nvPicPr>
          <p:cNvPr id="46" name="Picture 45"/>
          <p:cNvPicPr>
            <a:picLocks noChangeAspect="1"/>
          </p:cNvPicPr>
          <p:nvPr userDrawn="1"/>
        </p:nvPicPr>
        <p:blipFill>
          <a:blip r:embed="rId11"/>
          <a:stretch>
            <a:fillRect/>
          </a:stretch>
        </p:blipFill>
        <p:spPr>
          <a:xfrm flipH="1">
            <a:off x="5032323" y="2692758"/>
            <a:ext cx="1925322" cy="1666144"/>
          </a:xfrm>
          <a:prstGeom prst="rect">
            <a:avLst/>
          </a:prstGeom>
        </p:spPr>
      </p:pic>
      <p:sp>
        <p:nvSpPr>
          <p:cNvPr id="47" name="Title 2"/>
          <p:cNvSpPr txBox="1">
            <a:spLocks/>
          </p:cNvSpPr>
          <p:nvPr userDrawn="1"/>
        </p:nvSpPr>
        <p:spPr>
          <a:xfrm>
            <a:off x="5133745" y="2791551"/>
            <a:ext cx="1775637" cy="1200975"/>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dirty="0">
                <a:solidFill>
                  <a:schemeClr val="bg1"/>
                </a:solidFill>
              </a:rPr>
              <a:t>100%</a:t>
            </a:r>
          </a:p>
          <a:p>
            <a:r>
              <a:rPr lang="en-US" sz="2900" dirty="0">
                <a:solidFill>
                  <a:schemeClr val="bg1"/>
                </a:solidFill>
              </a:rPr>
              <a:t>VERIFIED</a:t>
            </a:r>
          </a:p>
        </p:txBody>
      </p:sp>
      <p:sp>
        <p:nvSpPr>
          <p:cNvPr id="48" name="Title 2"/>
          <p:cNvSpPr txBox="1">
            <a:spLocks/>
          </p:cNvSpPr>
          <p:nvPr userDrawn="1"/>
        </p:nvSpPr>
        <p:spPr>
          <a:xfrm>
            <a:off x="5172956" y="4504786"/>
            <a:ext cx="1644056" cy="701349"/>
          </a:xfrm>
          <a:prstGeom prst="rect">
            <a:avLst/>
          </a:prstGeom>
        </p:spPr>
        <p:txBody>
          <a:bodyPr>
            <a:normAutofit fontScale="925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Flip icons, enlarge, and add copy as needed</a:t>
            </a:r>
          </a:p>
        </p:txBody>
      </p:sp>
      <p:pic>
        <p:nvPicPr>
          <p:cNvPr id="49" name="Picture 48"/>
          <p:cNvPicPr>
            <a:picLocks noChangeAspect="1"/>
          </p:cNvPicPr>
          <p:nvPr userDrawn="1"/>
        </p:nvPicPr>
        <p:blipFill>
          <a:blip r:embed="rId13"/>
          <a:stretch>
            <a:fillRect/>
          </a:stretch>
        </p:blipFill>
        <p:spPr>
          <a:xfrm>
            <a:off x="3011443" y="1991781"/>
            <a:ext cx="772859" cy="668820"/>
          </a:xfrm>
          <a:prstGeom prst="rect">
            <a:avLst/>
          </a:prstGeom>
        </p:spPr>
      </p:pic>
      <p:pic>
        <p:nvPicPr>
          <p:cNvPr id="50" name="Picture 49"/>
          <p:cNvPicPr>
            <a:picLocks noChangeAspect="1"/>
          </p:cNvPicPr>
          <p:nvPr userDrawn="1"/>
        </p:nvPicPr>
        <p:blipFill>
          <a:blip r:embed="rId14"/>
          <a:stretch>
            <a:fillRect/>
          </a:stretch>
        </p:blipFill>
        <p:spPr>
          <a:xfrm>
            <a:off x="3011443" y="2838344"/>
            <a:ext cx="775218" cy="670861"/>
          </a:xfrm>
          <a:prstGeom prst="rect">
            <a:avLst/>
          </a:prstGeom>
        </p:spPr>
      </p:pic>
    </p:spTree>
    <p:extLst>
      <p:ext uri="{BB962C8B-B14F-4D97-AF65-F5344CB8AC3E}">
        <p14:creationId xmlns:p14="http://schemas.microsoft.com/office/powerpoint/2010/main" val="2735559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BIR/STTR: Log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650" y="1976226"/>
            <a:ext cx="3031791" cy="970173"/>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599" y="3901044"/>
            <a:ext cx="1991892" cy="1673189"/>
          </a:xfrm>
          <a:prstGeom prst="rect">
            <a:avLst/>
          </a:prstGeom>
        </p:spPr>
      </p:pic>
      <p:sp>
        <p:nvSpPr>
          <p:cNvPr id="23" name="Rectangle 22"/>
          <p:cNvSpPr/>
          <p:nvPr userDrawn="1"/>
        </p:nvSpPr>
        <p:spPr>
          <a:xfrm>
            <a:off x="5486400" y="1787236"/>
            <a:ext cx="5967307" cy="378699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1672" y="2155657"/>
            <a:ext cx="2292039" cy="718172"/>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1239" y="3393685"/>
            <a:ext cx="1932905" cy="1623640"/>
          </a:xfrm>
          <a:prstGeom prst="rect">
            <a:avLst/>
          </a:prstGeom>
        </p:spPr>
      </p:pic>
      <p:pic>
        <p:nvPicPr>
          <p:cNvPr id="26" name="Pictur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47302" y="2208086"/>
            <a:ext cx="875609" cy="1046182"/>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8166" y="3818244"/>
            <a:ext cx="924065" cy="1104078"/>
          </a:xfrm>
          <a:prstGeom prst="rect">
            <a:avLst/>
          </a:prstGeom>
        </p:spPr>
      </p:pic>
      <p:sp>
        <p:nvSpPr>
          <p:cNvPr id="28" name="Title 2"/>
          <p:cNvSpPr txBox="1">
            <a:spLocks/>
          </p:cNvSpPr>
          <p:nvPr userDrawn="1"/>
        </p:nvSpPr>
        <p:spPr>
          <a:xfrm>
            <a:off x="1224106" y="1086105"/>
            <a:ext cx="255487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Logo Variations</a:t>
            </a:r>
            <a:endParaRPr lang="en-US" sz="2400" b="0" dirty="0">
              <a:solidFill>
                <a:srgbClr val="B88E21"/>
              </a:solidFill>
              <a:latin typeface="+mn-lt"/>
            </a:endParaRPr>
          </a:p>
        </p:txBody>
      </p:sp>
      <p:sp>
        <p:nvSpPr>
          <p:cNvPr id="29" name="Title 2"/>
          <p:cNvSpPr txBox="1">
            <a:spLocks/>
          </p:cNvSpPr>
          <p:nvPr userDrawn="1"/>
        </p:nvSpPr>
        <p:spPr>
          <a:xfrm>
            <a:off x="1685359" y="3158880"/>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Horizontal Logo</a:t>
            </a:r>
          </a:p>
        </p:txBody>
      </p:sp>
      <p:sp>
        <p:nvSpPr>
          <p:cNvPr id="30" name="Title 2"/>
          <p:cNvSpPr txBox="1">
            <a:spLocks/>
          </p:cNvSpPr>
          <p:nvPr userDrawn="1"/>
        </p:nvSpPr>
        <p:spPr>
          <a:xfrm>
            <a:off x="1685359" y="5796565"/>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Vertical Logo</a:t>
            </a:r>
          </a:p>
        </p:txBody>
      </p:sp>
      <p:sp>
        <p:nvSpPr>
          <p:cNvPr id="31" name="Title 2"/>
          <p:cNvSpPr txBox="1">
            <a:spLocks/>
          </p:cNvSpPr>
          <p:nvPr userDrawn="1"/>
        </p:nvSpPr>
        <p:spPr>
          <a:xfrm>
            <a:off x="5658102" y="5796565"/>
            <a:ext cx="562390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Reverse Logos and Icons</a:t>
            </a:r>
          </a:p>
        </p:txBody>
      </p:sp>
    </p:spTree>
    <p:extLst>
      <p:ext uri="{BB962C8B-B14F-4D97-AF65-F5344CB8AC3E}">
        <p14:creationId xmlns:p14="http://schemas.microsoft.com/office/powerpoint/2010/main" val="3738247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SBIR/STTR: Phot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DISTRIBUTION STATEMENT A. Approved for public release; distribution unlimited.</a:t>
            </a:r>
            <a:endParaRPr lang="en-US" dirty="0"/>
          </a:p>
        </p:txBody>
      </p:sp>
      <p:sp>
        <p:nvSpPr>
          <p:cNvPr id="14" name="Rounded Rectangle 13"/>
          <p:cNvSpPr/>
          <p:nvPr userDrawn="1"/>
        </p:nvSpPr>
        <p:spPr>
          <a:xfrm>
            <a:off x="725713" y="3004457"/>
            <a:ext cx="6289331" cy="3142344"/>
          </a:xfrm>
          <a:prstGeom prst="roundRect">
            <a:avLst>
              <a:gd name="adj" fmla="val 4269"/>
            </a:avLst>
          </a:prstGeom>
          <a:solidFill>
            <a:schemeClr val="bg1"/>
          </a:solidFill>
          <a:ln w="38100">
            <a:solidFill>
              <a:srgbClr val="C6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p:cNvSpPr txBox="1">
            <a:spLocks/>
          </p:cNvSpPr>
          <p:nvPr userDrawn="1"/>
        </p:nvSpPr>
        <p:spPr>
          <a:xfrm>
            <a:off x="960564" y="3626278"/>
            <a:ext cx="6133110" cy="2421526"/>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Aft>
                <a:spcPts val="300"/>
              </a:spcAft>
              <a:buClr>
                <a:schemeClr val="bg2"/>
              </a:buClr>
              <a:buFont typeface="+mj-lt"/>
              <a:buAutoNum type="arabicPeriod"/>
            </a:pPr>
            <a:r>
              <a:rPr lang="en-US" sz="1600" b="0" dirty="0"/>
              <a:t>Go to </a:t>
            </a:r>
            <a:r>
              <a:rPr lang="en-US" sz="1600" dirty="0">
                <a:solidFill>
                  <a:srgbClr val="46A0D1"/>
                </a:solidFill>
              </a:rPr>
              <a:t>dvidshub.net</a:t>
            </a:r>
            <a:r>
              <a:rPr lang="en-US" sz="1600" b="0" dirty="0"/>
              <a:t> in your browser</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Images</a:t>
            </a:r>
            <a:r>
              <a:rPr lang="en-US" sz="1600" b="0" dirty="0"/>
              <a:t> under the Content drop-down menu</a:t>
            </a:r>
          </a:p>
          <a:p>
            <a:pPr marL="342900" indent="-342900" algn="l">
              <a:spcAft>
                <a:spcPts val="300"/>
              </a:spcAft>
              <a:buClr>
                <a:schemeClr val="bg2"/>
              </a:buClr>
              <a:buFont typeface="+mj-lt"/>
              <a:buAutoNum type="arabicPeriod"/>
            </a:pPr>
            <a:r>
              <a:rPr lang="en-US" sz="1600" b="0" dirty="0"/>
              <a:t>Type in your search word(s)</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Air Force</a:t>
            </a:r>
            <a:r>
              <a:rPr lang="en-US" sz="1600" b="0" dirty="0"/>
              <a:t> under the Branch drop-down menu</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a:t>
            </a:r>
            <a:r>
              <a:rPr lang="en-US" sz="1600" b="0" dirty="0"/>
              <a:t> under the Type drop-down menu</a:t>
            </a:r>
          </a:p>
          <a:p>
            <a:pPr marL="342900" indent="-342900" algn="l">
              <a:spcAft>
                <a:spcPts val="300"/>
              </a:spcAft>
              <a:buClr>
                <a:schemeClr val="bg2"/>
              </a:buClr>
              <a:buFont typeface="+mj-lt"/>
              <a:buAutoNum type="arabicPeriod"/>
            </a:pPr>
            <a:r>
              <a:rPr lang="en-US" sz="1600" b="0" dirty="0"/>
              <a:t>Click on an image you like to expand the information.</a:t>
            </a:r>
          </a:p>
          <a:p>
            <a:pPr marL="342900" indent="-342900" algn="l">
              <a:spcAft>
                <a:spcPts val="300"/>
              </a:spcAft>
              <a:buClr>
                <a:schemeClr val="bg2"/>
              </a:buClr>
              <a:buFont typeface="+mj-lt"/>
              <a:buAutoNum type="arabicPeriod"/>
            </a:pPr>
            <a:r>
              <a:rPr lang="en-US" sz="1600" b="0" dirty="0"/>
              <a:t>Click the </a:t>
            </a:r>
            <a:r>
              <a:rPr lang="en-US" sz="1600" dirty="0">
                <a:solidFill>
                  <a:srgbClr val="46A0D1"/>
                </a:solidFill>
              </a:rPr>
              <a:t>Visit Image Page</a:t>
            </a:r>
            <a:r>
              <a:rPr lang="en-US" sz="1600" b="0" dirty="0"/>
              <a:t> button to get the image information</a:t>
            </a:r>
          </a:p>
          <a:p>
            <a:pPr marL="342900" indent="-342900" algn="l">
              <a:spcAft>
                <a:spcPts val="300"/>
              </a:spcAft>
              <a:buClr>
                <a:schemeClr val="bg2"/>
              </a:buClr>
              <a:buFont typeface="+mj-lt"/>
              <a:buAutoNum type="arabicPeriod"/>
            </a:pPr>
            <a:r>
              <a:rPr lang="en-US" sz="1600" b="0" dirty="0"/>
              <a:t>Copy the </a:t>
            </a:r>
            <a:r>
              <a:rPr lang="en-US" sz="1600" dirty="0">
                <a:solidFill>
                  <a:srgbClr val="46A0D1"/>
                </a:solidFill>
              </a:rPr>
              <a:t>Photo ID Number</a:t>
            </a:r>
            <a:r>
              <a:rPr lang="en-US" sz="1600" b="0" dirty="0"/>
              <a:t> for all images needed</a:t>
            </a:r>
          </a:p>
        </p:txBody>
      </p:sp>
      <p:pic>
        <p:nvPicPr>
          <p:cNvPr id="16" name="Picture 15"/>
          <p:cNvPicPr>
            <a:picLocks noChangeAspect="1"/>
          </p:cNvPicPr>
          <p:nvPr userDrawn="1"/>
        </p:nvPicPr>
        <p:blipFill>
          <a:blip r:embed="rId2"/>
          <a:stretch>
            <a:fillRect/>
          </a:stretch>
        </p:blipFill>
        <p:spPr>
          <a:xfrm flipH="1">
            <a:off x="3507222" y="1474743"/>
            <a:ext cx="3324527" cy="2382539"/>
          </a:xfrm>
          <a:prstGeom prst="rect">
            <a:avLst/>
          </a:prstGeom>
        </p:spPr>
      </p:pic>
      <p:sp>
        <p:nvSpPr>
          <p:cNvPr id="17" name="Title 2"/>
          <p:cNvSpPr txBox="1">
            <a:spLocks/>
          </p:cNvSpPr>
          <p:nvPr userDrawn="1"/>
        </p:nvSpPr>
        <p:spPr>
          <a:xfrm>
            <a:off x="3635829" y="1574451"/>
            <a:ext cx="3195921" cy="1804947"/>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1400" b="0" dirty="0">
                <a:solidFill>
                  <a:schemeClr val="bg1"/>
                </a:solidFill>
              </a:rPr>
              <a:t>Search the site for images you need and provide us with the image ID numbers.</a:t>
            </a:r>
          </a:p>
          <a:p>
            <a:pPr>
              <a:lnSpc>
                <a:spcPct val="120000"/>
              </a:lnSpc>
              <a:spcBef>
                <a:spcPts val="1800"/>
              </a:spcBef>
            </a:pPr>
            <a:r>
              <a:rPr lang="en-US" sz="1400" b="0" dirty="0">
                <a:solidFill>
                  <a:schemeClr val="bg1"/>
                </a:solidFill>
              </a:rPr>
              <a:t>Provide us with an image idea or description and we can search for you.</a:t>
            </a:r>
          </a:p>
        </p:txBody>
      </p:sp>
      <p:cxnSp>
        <p:nvCxnSpPr>
          <p:cNvPr id="18" name="Straight Connector 17"/>
          <p:cNvCxnSpPr/>
          <p:nvPr userDrawn="1"/>
        </p:nvCxnSpPr>
        <p:spPr>
          <a:xfrm>
            <a:off x="3854932" y="2487223"/>
            <a:ext cx="2757714"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stretch>
            <a:fillRect/>
          </a:stretch>
        </p:blipFill>
        <p:spPr>
          <a:xfrm>
            <a:off x="960564" y="1757915"/>
            <a:ext cx="2311808" cy="1803705"/>
          </a:xfrm>
          <a:prstGeom prst="rect">
            <a:avLst/>
          </a:prstGeom>
        </p:spPr>
      </p:pic>
      <p:sp>
        <p:nvSpPr>
          <p:cNvPr id="20" name="Title 2"/>
          <p:cNvSpPr txBox="1">
            <a:spLocks/>
          </p:cNvSpPr>
          <p:nvPr userDrawn="1"/>
        </p:nvSpPr>
        <p:spPr>
          <a:xfrm>
            <a:off x="1156661" y="1854734"/>
            <a:ext cx="1775637" cy="1200975"/>
          </a:xfrm>
          <a:prstGeom prst="rect">
            <a:avLst/>
          </a:prstGeom>
        </p:spPr>
        <p:txBody>
          <a:bodyPr>
            <a:normAutofit fontScale="400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4500" b="0" dirty="0">
                <a:solidFill>
                  <a:schemeClr val="bg1"/>
                </a:solidFill>
              </a:rPr>
              <a:t>Photos that are cleared for public use by the Air Force.</a:t>
            </a:r>
            <a:endParaRPr lang="en-US" sz="2900" b="0" dirty="0">
              <a:solidFill>
                <a:schemeClr val="bg1"/>
              </a:solidFill>
            </a:endParaRPr>
          </a:p>
        </p:txBody>
      </p:sp>
      <p:pic>
        <p:nvPicPr>
          <p:cNvPr id="32" name="Picture 31"/>
          <p:cNvPicPr>
            <a:picLocks noChangeAspect="1"/>
          </p:cNvPicPr>
          <p:nvPr userDrawn="1"/>
        </p:nvPicPr>
        <p:blipFill>
          <a:blip r:embed="rId4"/>
          <a:stretch>
            <a:fillRect/>
          </a:stretch>
        </p:blipFill>
        <p:spPr>
          <a:xfrm flipH="1">
            <a:off x="2181779" y="441130"/>
            <a:ext cx="1325444" cy="1252127"/>
          </a:xfrm>
          <a:prstGeom prst="rect">
            <a:avLst/>
          </a:prstGeom>
        </p:spPr>
      </p:pic>
      <p:sp>
        <p:nvSpPr>
          <p:cNvPr id="33" name="Title 2"/>
          <p:cNvSpPr txBox="1">
            <a:spLocks/>
          </p:cNvSpPr>
          <p:nvPr userDrawn="1"/>
        </p:nvSpPr>
        <p:spPr>
          <a:xfrm>
            <a:off x="2241386" y="668175"/>
            <a:ext cx="1254886"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bg1"/>
                </a:solidFill>
              </a:rPr>
              <a:t>Photos</a:t>
            </a:r>
            <a:endParaRPr lang="en-US" sz="2400" b="0" dirty="0">
              <a:solidFill>
                <a:schemeClr val="bg1"/>
              </a:solidFill>
              <a:latin typeface="+mn-lt"/>
            </a:endParaRPr>
          </a:p>
        </p:txBody>
      </p:sp>
      <p:sp>
        <p:nvSpPr>
          <p:cNvPr id="34" name="Title 2"/>
          <p:cNvSpPr txBox="1">
            <a:spLocks/>
          </p:cNvSpPr>
          <p:nvPr userDrawn="1"/>
        </p:nvSpPr>
        <p:spPr>
          <a:xfrm>
            <a:off x="7686486" y="5687376"/>
            <a:ext cx="3853543" cy="377658"/>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Examples created with DVIDS images</a:t>
            </a:r>
          </a:p>
        </p:txBody>
      </p:sp>
      <p:pic>
        <p:nvPicPr>
          <p:cNvPr id="35" name="Pictur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43226" y="1346412"/>
            <a:ext cx="3940063" cy="1313355"/>
          </a:xfrm>
          <a:prstGeom prst="rect">
            <a:avLst/>
          </a:prstGeom>
        </p:spPr>
      </p:pic>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43226" y="4400061"/>
            <a:ext cx="3940063" cy="1113495"/>
          </a:xfrm>
          <a:prstGeom prst="rect">
            <a:avLst/>
          </a:prstGeom>
        </p:spPr>
      </p:pic>
      <p:grpSp>
        <p:nvGrpSpPr>
          <p:cNvPr id="37" name="Group 36"/>
          <p:cNvGrpSpPr/>
          <p:nvPr userDrawn="1"/>
        </p:nvGrpSpPr>
        <p:grpSpPr>
          <a:xfrm>
            <a:off x="7643226" y="2779535"/>
            <a:ext cx="3940062" cy="1418118"/>
            <a:chOff x="7746623" y="2659767"/>
            <a:chExt cx="3940062" cy="1418118"/>
          </a:xfrm>
        </p:grpSpPr>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30873" r="-3"/>
            <a:stretch/>
          </p:blipFill>
          <p:spPr>
            <a:xfrm>
              <a:off x="9819406" y="2659767"/>
              <a:ext cx="1867279" cy="1418118"/>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l="35447" t="4783" b="6216"/>
            <a:stretch/>
          </p:blipFill>
          <p:spPr>
            <a:xfrm>
              <a:off x="7746623" y="2659767"/>
              <a:ext cx="1959178" cy="1418118"/>
            </a:xfrm>
            <a:prstGeom prst="rect">
              <a:avLst/>
            </a:prstGeom>
          </p:spPr>
        </p:pic>
      </p:grpSp>
    </p:spTree>
    <p:extLst>
      <p:ext uri="{BB962C8B-B14F-4D97-AF65-F5344CB8AC3E}">
        <p14:creationId xmlns:p14="http://schemas.microsoft.com/office/powerpoint/2010/main" val="187309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A4D83"/>
                </a:solidFill>
                <a:latin typeface="Franklin Gothic Medium"/>
                <a:cs typeface="Franklin Gothic Medium"/>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Franklin Gothic Book"/>
                <a:cs typeface="Franklin Gothic Book"/>
              </a:defRPr>
            </a:lvl1p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1"/>
            <a:ext cx="8534400" cy="615553"/>
          </a:xfrm>
          <a:prstGeom prst="rect">
            <a:avLst/>
          </a:prstGeom>
        </p:spPr>
        <p:txBody>
          <a:bodyPr wrap="square" lIns="0" tIns="0" rIns="0" bIns="0">
            <a:spAutoFit/>
          </a:bodyPr>
          <a:lstStyle>
            <a:lvl1pPr>
              <a:defRPr sz="4000" b="0" i="0">
                <a:solidFill>
                  <a:srgbClr val="00ADEE"/>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dirty="0"/>
              <a:t>Distribution Statement A: Approved for public release. Distribution is unlimited. Case Number: AFRL-2023-5484, 31 October 2023.</a:t>
            </a:r>
            <a:endParaRPr lang="en-US" spc="-11" dirty="0"/>
          </a:p>
        </p:txBody>
      </p:sp>
      <p:sp>
        <p:nvSpPr>
          <p:cNvPr id="5" name="Holder 5"/>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spcBef>
                <a:spcPts val="25"/>
              </a:spcBef>
            </a:pPr>
            <a:endParaRPr lang="en-US" spc="-2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10077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1649135" y="1178770"/>
            <a:ext cx="8733155" cy="615553"/>
          </a:xfrm>
        </p:spPr>
        <p:txBody>
          <a:bodyPr lIns="0" tIns="0" rIns="0" bIns="0"/>
          <a:lstStyle>
            <a:lvl1pPr>
              <a:defRPr sz="4000" b="0" i="0">
                <a:solidFill>
                  <a:srgbClr val="00ADEE"/>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dirty="0"/>
              <a:t>Distribution Statement A: Approved for public release. Distribution is unlimited. Case Number: AFRL-2023-5484, 31 October 2023.</a:t>
            </a:r>
            <a:endParaRPr lang="en-US" spc="-11" dirty="0"/>
          </a:p>
        </p:txBody>
      </p:sp>
      <p:sp>
        <p:nvSpPr>
          <p:cNvPr id="5" name="Holder 5"/>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spcBef>
                <a:spcPts val="25"/>
              </a:spcBef>
            </a:pPr>
            <a:endParaRPr lang="en-US" spc="-2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33947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1"/>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dirty="0"/>
              <a:t>Distribution Statement A: Approved for public release. Distribution is unlimited. Case Number: AFRL-2023-5484, 31 October 2023.</a:t>
            </a:r>
            <a:endParaRPr lang="en-US" spc="-11" dirty="0"/>
          </a:p>
        </p:txBody>
      </p:sp>
      <p:sp>
        <p:nvSpPr>
          <p:cNvPr id="6" name="Holder 6"/>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spcBef>
                <a:spcPts val="25"/>
              </a:spcBef>
            </a:pPr>
            <a:endParaRPr lang="en-US" spc="-25"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58904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44996"/>
            <a:ext cx="12192000" cy="413384"/>
          </a:xfrm>
          <a:custGeom>
            <a:avLst/>
            <a:gdLst/>
            <a:ahLst/>
            <a:cxnLst/>
            <a:rect l="l" t="t" r="r" b="b"/>
            <a:pathLst>
              <a:path w="12192000" h="413384">
                <a:moveTo>
                  <a:pt x="12192000" y="0"/>
                </a:moveTo>
                <a:lnTo>
                  <a:pt x="0" y="0"/>
                </a:lnTo>
                <a:lnTo>
                  <a:pt x="0" y="413003"/>
                </a:lnTo>
                <a:lnTo>
                  <a:pt x="12192000" y="413003"/>
                </a:lnTo>
                <a:lnTo>
                  <a:pt x="12192000" y="0"/>
                </a:lnTo>
                <a:close/>
              </a:path>
            </a:pathLst>
          </a:custGeom>
          <a:solidFill>
            <a:srgbClr val="0F172C"/>
          </a:solidFill>
        </p:spPr>
        <p:txBody>
          <a:bodyPr wrap="square" lIns="0" tIns="0" rIns="0" bIns="0" rtlCol="0"/>
          <a:lstStyle/>
          <a:p>
            <a:endParaRPr dirty="0"/>
          </a:p>
        </p:txBody>
      </p:sp>
      <p:sp>
        <p:nvSpPr>
          <p:cNvPr id="3" name="Holder 3"/>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dirty="0"/>
              <a:t>Distribution Statement A: Approved for public release. Distribution is unlimited. Case Number: AFRL-2023-5484, 31 October 2023.</a:t>
            </a:r>
            <a:endParaRPr lang="en-US" spc="-11" dirty="0"/>
          </a:p>
        </p:txBody>
      </p:sp>
      <p:sp>
        <p:nvSpPr>
          <p:cNvPr id="4" name="Holder 4"/>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spcBef>
                <a:spcPts val="25"/>
              </a:spcBef>
            </a:pPr>
            <a:endParaRPr lang="en-US" spc="-25"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536086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44996"/>
            <a:ext cx="12192000" cy="413384"/>
          </a:xfrm>
          <a:custGeom>
            <a:avLst/>
            <a:gdLst/>
            <a:ahLst/>
            <a:cxnLst/>
            <a:rect l="l" t="t" r="r" b="b"/>
            <a:pathLst>
              <a:path w="12192000" h="413384">
                <a:moveTo>
                  <a:pt x="12192000" y="0"/>
                </a:moveTo>
                <a:lnTo>
                  <a:pt x="0" y="0"/>
                </a:lnTo>
                <a:lnTo>
                  <a:pt x="0" y="413003"/>
                </a:lnTo>
                <a:lnTo>
                  <a:pt x="12192000" y="413003"/>
                </a:lnTo>
                <a:lnTo>
                  <a:pt x="12192000" y="0"/>
                </a:lnTo>
                <a:close/>
              </a:path>
            </a:pathLst>
          </a:custGeom>
          <a:solidFill>
            <a:srgbClr val="0F172C"/>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dirty="0"/>
              <a:t>Distribution Statement A: Approved for public release. Distribution is unlimited. Case Number: AFRL-2023-5484, 31 October 2023.</a:t>
            </a:r>
            <a:endParaRPr lang="en-US" spc="-11" dirty="0"/>
          </a:p>
        </p:txBody>
      </p:sp>
      <p:sp>
        <p:nvSpPr>
          <p:cNvPr id="3" name="Holder 3"/>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spcBef>
                <a:spcPts val="25"/>
              </a:spcBef>
            </a:pPr>
            <a:endParaRPr lang="en-US" spc="-25"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24963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91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914401"/>
            <a:ext cx="12191999" cy="940526"/>
          </a:xfrm>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1484311" y="1962151"/>
            <a:ext cx="10018713" cy="1723549"/>
          </a:xfrm>
        </p:spPr>
        <p:txBody>
          <a:bodyPr anchor="t"/>
          <a:lstStyle>
            <a:lvl1pPr>
              <a:defRPr b="0">
                <a:latin typeface="+mn-lt"/>
              </a:defRPr>
            </a:lvl1pPr>
            <a:lvl2pPr>
              <a:defRPr b="0">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511" y="6553200"/>
            <a:ext cx="12191999" cy="123111"/>
          </a:xfrm>
        </p:spPr>
        <p:txBody>
          <a:bodyPr/>
          <a:lstStyle>
            <a:lvl1pPr algn="ctr">
              <a:defRPr/>
            </a:lvl1pPr>
          </a:lstStyle>
          <a:p>
            <a:r>
              <a:rPr lang="en-US" dirty="0"/>
              <a:t>Distribution Statement A: Approved for public release. Distribution is unlimited. Case Number: AFRL-2023-5484, 31 October 2023.</a:t>
            </a:r>
          </a:p>
        </p:txBody>
      </p:sp>
      <p:sp>
        <p:nvSpPr>
          <p:cNvPr id="4" name="TextBox 3"/>
          <p:cNvSpPr txBox="1"/>
          <p:nvPr userDrawn="1"/>
        </p:nvSpPr>
        <p:spPr>
          <a:xfrm>
            <a:off x="11325138" y="6065240"/>
            <a:ext cx="494951" cy="215444"/>
          </a:xfrm>
          <a:prstGeom prst="rect">
            <a:avLst/>
          </a:prstGeom>
          <a:noFill/>
        </p:spPr>
        <p:txBody>
          <a:bodyPr wrap="square" rtlCol="0">
            <a:spAutoFit/>
          </a:bodyPr>
          <a:lstStyle/>
          <a:p>
            <a:fld id="{A56D9D69-FAFD-4039-94FB-2F5C1FE62C25}" type="slidenum">
              <a:rPr lang="en-US" sz="800" smtClean="0"/>
              <a:t>‹#›</a:t>
            </a:fld>
            <a:endParaRPr lang="en-US" sz="800" dirty="0"/>
          </a:p>
        </p:txBody>
      </p:sp>
    </p:spTree>
    <p:extLst>
      <p:ext uri="{BB962C8B-B14F-4D97-AF65-F5344CB8AC3E}">
        <p14:creationId xmlns:p14="http://schemas.microsoft.com/office/powerpoint/2010/main" val="749810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70046"/>
            <a:ext cx="12192000" cy="1036320"/>
          </a:xfrm>
        </p:spPr>
        <p:txBody>
          <a:bodyPr anchor="ctr"/>
          <a:lstStyle>
            <a:lvl1pPr algn="ctr">
              <a:defRPr sz="40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985556" y="1933311"/>
            <a:ext cx="8247017" cy="3478055"/>
          </a:xfrm>
        </p:spPr>
        <p:txBody>
          <a:bodyPr anchor="t">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5766" y="6553200"/>
            <a:ext cx="12191999" cy="123111"/>
          </a:xfrm>
        </p:spPr>
        <p:txBody>
          <a:bodyPr/>
          <a:lstStyle>
            <a:lvl1pPr algn="ctr">
              <a:defRPr/>
            </a:lvl1pPr>
          </a:lstStyle>
          <a:p>
            <a:r>
              <a:rPr lang="en-US" dirty="0"/>
              <a:t>Distribution Statement A: Approved for public release. Distribution is unlimited. Case Number: AFRL-2023-5484, 31 October 2023.</a:t>
            </a:r>
          </a:p>
        </p:txBody>
      </p:sp>
    </p:spTree>
    <p:extLst>
      <p:ext uri="{BB962C8B-B14F-4D97-AF65-F5344CB8AC3E}">
        <p14:creationId xmlns:p14="http://schemas.microsoft.com/office/powerpoint/2010/main" val="203787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A4D8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42900" y="0"/>
            <a:ext cx="11704319" cy="6858000"/>
          </a:xfrm>
          <a:prstGeom prst="rect">
            <a:avLst/>
          </a:prstGeom>
        </p:spPr>
      </p:pic>
      <p:pic>
        <p:nvPicPr>
          <p:cNvPr id="18" name="bg object 18"/>
          <p:cNvPicPr/>
          <p:nvPr/>
        </p:nvPicPr>
        <p:blipFill>
          <a:blip r:embed="rId3" cstate="print"/>
          <a:stretch>
            <a:fillRect/>
          </a:stretch>
        </p:blipFill>
        <p:spPr>
          <a:xfrm>
            <a:off x="534923" y="147828"/>
            <a:ext cx="11320271" cy="6710171"/>
          </a:xfrm>
          <a:prstGeom prst="rect">
            <a:avLst/>
          </a:prstGeom>
        </p:spPr>
      </p:pic>
      <p:sp>
        <p:nvSpPr>
          <p:cNvPr id="19" name="bg object 19"/>
          <p:cNvSpPr/>
          <p:nvPr/>
        </p:nvSpPr>
        <p:spPr>
          <a:xfrm>
            <a:off x="10911328" y="5827071"/>
            <a:ext cx="412115" cy="577850"/>
          </a:xfrm>
          <a:custGeom>
            <a:avLst/>
            <a:gdLst/>
            <a:ahLst/>
            <a:cxnLst/>
            <a:rect l="l" t="t" r="r" b="b"/>
            <a:pathLst>
              <a:path w="412115" h="577850">
                <a:moveTo>
                  <a:pt x="260565" y="0"/>
                </a:moveTo>
                <a:lnTo>
                  <a:pt x="75755" y="390258"/>
                </a:lnTo>
                <a:lnTo>
                  <a:pt x="0" y="354380"/>
                </a:lnTo>
                <a:lnTo>
                  <a:pt x="79756" y="577634"/>
                </a:lnTo>
                <a:lnTo>
                  <a:pt x="303022" y="497878"/>
                </a:lnTo>
                <a:lnTo>
                  <a:pt x="227266" y="462000"/>
                </a:lnTo>
                <a:lnTo>
                  <a:pt x="412076" y="71754"/>
                </a:lnTo>
                <a:lnTo>
                  <a:pt x="260565" y="0"/>
                </a:lnTo>
                <a:close/>
              </a:path>
            </a:pathLst>
          </a:custGeom>
          <a:solidFill>
            <a:srgbClr val="FF0000"/>
          </a:solidFill>
        </p:spPr>
        <p:txBody>
          <a:bodyPr wrap="square" lIns="0" tIns="0" rIns="0" bIns="0" rtlCol="0"/>
          <a:lstStyle/>
          <a:p>
            <a:endParaRPr/>
          </a:p>
        </p:txBody>
      </p:sp>
      <p:sp>
        <p:nvSpPr>
          <p:cNvPr id="20" name="bg object 20"/>
          <p:cNvSpPr/>
          <p:nvPr/>
        </p:nvSpPr>
        <p:spPr>
          <a:xfrm>
            <a:off x="10911328" y="5827071"/>
            <a:ext cx="412115" cy="577850"/>
          </a:xfrm>
          <a:custGeom>
            <a:avLst/>
            <a:gdLst/>
            <a:ahLst/>
            <a:cxnLst/>
            <a:rect l="l" t="t" r="r" b="b"/>
            <a:pathLst>
              <a:path w="412115" h="577850">
                <a:moveTo>
                  <a:pt x="0" y="354380"/>
                </a:moveTo>
                <a:lnTo>
                  <a:pt x="75755" y="390258"/>
                </a:lnTo>
                <a:lnTo>
                  <a:pt x="260565" y="0"/>
                </a:lnTo>
                <a:lnTo>
                  <a:pt x="412076" y="71754"/>
                </a:lnTo>
                <a:lnTo>
                  <a:pt x="227266" y="462000"/>
                </a:lnTo>
                <a:lnTo>
                  <a:pt x="303022" y="497878"/>
                </a:lnTo>
                <a:lnTo>
                  <a:pt x="79756" y="577634"/>
                </a:lnTo>
                <a:lnTo>
                  <a:pt x="0" y="354380"/>
                </a:lnTo>
                <a:close/>
              </a:path>
            </a:pathLst>
          </a:custGeom>
          <a:ln w="15875">
            <a:solidFill>
              <a:srgbClr val="912525"/>
            </a:solidFill>
          </a:ln>
        </p:spPr>
        <p:txBody>
          <a:bodyPr wrap="square" lIns="0" tIns="0" rIns="0" bIns="0" rtlCol="0"/>
          <a:lstStyle/>
          <a:p>
            <a:endParaRPr/>
          </a:p>
        </p:txBody>
      </p:sp>
      <p:sp>
        <p:nvSpPr>
          <p:cNvPr id="21" name="bg object 21"/>
          <p:cNvSpPr/>
          <p:nvPr/>
        </p:nvSpPr>
        <p:spPr>
          <a:xfrm>
            <a:off x="6624828" y="3434082"/>
            <a:ext cx="3656329" cy="1076960"/>
          </a:xfrm>
          <a:custGeom>
            <a:avLst/>
            <a:gdLst/>
            <a:ahLst/>
            <a:cxnLst/>
            <a:rect l="l" t="t" r="r" b="b"/>
            <a:pathLst>
              <a:path w="3656329" h="1076960">
                <a:moveTo>
                  <a:pt x="1898157" y="0"/>
                </a:moveTo>
                <a:lnTo>
                  <a:pt x="1757918" y="0"/>
                </a:lnTo>
                <a:lnTo>
                  <a:pt x="1688467" y="1269"/>
                </a:lnTo>
                <a:lnTo>
                  <a:pt x="1551756" y="6349"/>
                </a:lnTo>
                <a:lnTo>
                  <a:pt x="1418284" y="13969"/>
                </a:lnTo>
                <a:lnTo>
                  <a:pt x="1288430" y="24129"/>
                </a:lnTo>
                <a:lnTo>
                  <a:pt x="1162571" y="36829"/>
                </a:lnTo>
                <a:lnTo>
                  <a:pt x="1041088" y="52069"/>
                </a:lnTo>
                <a:lnTo>
                  <a:pt x="924357" y="69849"/>
                </a:lnTo>
                <a:lnTo>
                  <a:pt x="812759" y="90169"/>
                </a:lnTo>
                <a:lnTo>
                  <a:pt x="706672" y="113029"/>
                </a:lnTo>
                <a:lnTo>
                  <a:pt x="655813" y="125729"/>
                </a:lnTo>
                <a:lnTo>
                  <a:pt x="558702" y="151129"/>
                </a:lnTo>
                <a:lnTo>
                  <a:pt x="512545" y="165099"/>
                </a:lnTo>
                <a:lnTo>
                  <a:pt x="468049" y="179069"/>
                </a:lnTo>
                <a:lnTo>
                  <a:pt x="425262" y="193039"/>
                </a:lnTo>
                <a:lnTo>
                  <a:pt x="384232" y="208279"/>
                </a:lnTo>
                <a:lnTo>
                  <a:pt x="345006" y="223519"/>
                </a:lnTo>
                <a:lnTo>
                  <a:pt x="307630" y="240029"/>
                </a:lnTo>
                <a:lnTo>
                  <a:pt x="272153" y="255269"/>
                </a:lnTo>
                <a:lnTo>
                  <a:pt x="207084" y="289559"/>
                </a:lnTo>
                <a:lnTo>
                  <a:pt x="150176" y="325119"/>
                </a:lnTo>
                <a:lnTo>
                  <a:pt x="101809" y="360679"/>
                </a:lnTo>
                <a:lnTo>
                  <a:pt x="62361" y="398779"/>
                </a:lnTo>
                <a:lnTo>
                  <a:pt x="32211" y="438149"/>
                </a:lnTo>
                <a:lnTo>
                  <a:pt x="11738" y="477519"/>
                </a:lnTo>
                <a:lnTo>
                  <a:pt x="1320" y="518159"/>
                </a:lnTo>
                <a:lnTo>
                  <a:pt x="0" y="538479"/>
                </a:lnTo>
                <a:lnTo>
                  <a:pt x="1320" y="560069"/>
                </a:lnTo>
                <a:lnTo>
                  <a:pt x="11738" y="600709"/>
                </a:lnTo>
                <a:lnTo>
                  <a:pt x="32211" y="640079"/>
                </a:lnTo>
                <a:lnTo>
                  <a:pt x="62361" y="679449"/>
                </a:lnTo>
                <a:lnTo>
                  <a:pt x="101809" y="716279"/>
                </a:lnTo>
                <a:lnTo>
                  <a:pt x="150176" y="753109"/>
                </a:lnTo>
                <a:lnTo>
                  <a:pt x="207084" y="788669"/>
                </a:lnTo>
                <a:lnTo>
                  <a:pt x="272153" y="821689"/>
                </a:lnTo>
                <a:lnTo>
                  <a:pt x="307630" y="838199"/>
                </a:lnTo>
                <a:lnTo>
                  <a:pt x="345006" y="853439"/>
                </a:lnTo>
                <a:lnTo>
                  <a:pt x="384232" y="869949"/>
                </a:lnTo>
                <a:lnTo>
                  <a:pt x="425262" y="883919"/>
                </a:lnTo>
                <a:lnTo>
                  <a:pt x="468049" y="899159"/>
                </a:lnTo>
                <a:lnTo>
                  <a:pt x="512545" y="913129"/>
                </a:lnTo>
                <a:lnTo>
                  <a:pt x="558702" y="927099"/>
                </a:lnTo>
                <a:lnTo>
                  <a:pt x="655813" y="952499"/>
                </a:lnTo>
                <a:lnTo>
                  <a:pt x="812759" y="986789"/>
                </a:lnTo>
                <a:lnTo>
                  <a:pt x="924357" y="1007109"/>
                </a:lnTo>
                <a:lnTo>
                  <a:pt x="1101259" y="1033779"/>
                </a:lnTo>
                <a:lnTo>
                  <a:pt x="1162571" y="1041399"/>
                </a:lnTo>
                <a:lnTo>
                  <a:pt x="1288430" y="1054099"/>
                </a:lnTo>
                <a:lnTo>
                  <a:pt x="1418284" y="1064259"/>
                </a:lnTo>
                <a:lnTo>
                  <a:pt x="1551756" y="1071879"/>
                </a:lnTo>
                <a:lnTo>
                  <a:pt x="1619730" y="1074419"/>
                </a:lnTo>
                <a:lnTo>
                  <a:pt x="1757918" y="1076959"/>
                </a:lnTo>
                <a:lnTo>
                  <a:pt x="1898157" y="1076959"/>
                </a:lnTo>
                <a:lnTo>
                  <a:pt x="2036345" y="1074419"/>
                </a:lnTo>
                <a:lnTo>
                  <a:pt x="2104319" y="1071879"/>
                </a:lnTo>
                <a:lnTo>
                  <a:pt x="2237791" y="1064259"/>
                </a:lnTo>
                <a:lnTo>
                  <a:pt x="2367645" y="1054099"/>
                </a:lnTo>
                <a:lnTo>
                  <a:pt x="2493504" y="1041399"/>
                </a:lnTo>
                <a:lnTo>
                  <a:pt x="2554816" y="1033779"/>
                </a:lnTo>
                <a:lnTo>
                  <a:pt x="2572008" y="1031239"/>
                </a:lnTo>
                <a:lnTo>
                  <a:pt x="1756360" y="1031239"/>
                </a:lnTo>
                <a:lnTo>
                  <a:pt x="1615213" y="1028699"/>
                </a:lnTo>
                <a:lnTo>
                  <a:pt x="1545850" y="1026159"/>
                </a:lnTo>
                <a:lnTo>
                  <a:pt x="1409812" y="1018539"/>
                </a:lnTo>
                <a:lnTo>
                  <a:pt x="1277712" y="1008379"/>
                </a:lnTo>
                <a:lnTo>
                  <a:pt x="1213273" y="1002029"/>
                </a:lnTo>
                <a:lnTo>
                  <a:pt x="1027032" y="979169"/>
                </a:lnTo>
                <a:lnTo>
                  <a:pt x="909303" y="961389"/>
                </a:lnTo>
                <a:lnTo>
                  <a:pt x="797217" y="941069"/>
                </a:lnTo>
                <a:lnTo>
                  <a:pt x="691198" y="918209"/>
                </a:lnTo>
                <a:lnTo>
                  <a:pt x="640597" y="906779"/>
                </a:lnTo>
                <a:lnTo>
                  <a:pt x="544479" y="881379"/>
                </a:lnTo>
                <a:lnTo>
                  <a:pt x="499068" y="867409"/>
                </a:lnTo>
                <a:lnTo>
                  <a:pt x="455493" y="853439"/>
                </a:lnTo>
                <a:lnTo>
                  <a:pt x="413808" y="838199"/>
                </a:lnTo>
                <a:lnTo>
                  <a:pt x="374066" y="824229"/>
                </a:lnTo>
                <a:lnTo>
                  <a:pt x="336320" y="808989"/>
                </a:lnTo>
                <a:lnTo>
                  <a:pt x="267030" y="777239"/>
                </a:lnTo>
                <a:lnTo>
                  <a:pt x="179397" y="726439"/>
                </a:lnTo>
                <a:lnTo>
                  <a:pt x="132464" y="690879"/>
                </a:lnTo>
                <a:lnTo>
                  <a:pt x="95219" y="654049"/>
                </a:lnTo>
                <a:lnTo>
                  <a:pt x="68088" y="617219"/>
                </a:lnTo>
                <a:lnTo>
                  <a:pt x="51497" y="577849"/>
                </a:lnTo>
                <a:lnTo>
                  <a:pt x="45872" y="538479"/>
                </a:lnTo>
                <a:lnTo>
                  <a:pt x="47287" y="519429"/>
                </a:lnTo>
                <a:lnTo>
                  <a:pt x="58448" y="480059"/>
                </a:lnTo>
                <a:lnTo>
                  <a:pt x="80362" y="441959"/>
                </a:lnTo>
                <a:lnTo>
                  <a:pt x="112603" y="405129"/>
                </a:lnTo>
                <a:lnTo>
                  <a:pt x="154746" y="368299"/>
                </a:lnTo>
                <a:lnTo>
                  <a:pt x="206363" y="334009"/>
                </a:lnTo>
                <a:lnTo>
                  <a:pt x="267030" y="300989"/>
                </a:lnTo>
                <a:lnTo>
                  <a:pt x="336320" y="269239"/>
                </a:lnTo>
                <a:lnTo>
                  <a:pt x="374066" y="253999"/>
                </a:lnTo>
                <a:lnTo>
                  <a:pt x="413808" y="238759"/>
                </a:lnTo>
                <a:lnTo>
                  <a:pt x="455493" y="224789"/>
                </a:lnTo>
                <a:lnTo>
                  <a:pt x="499068" y="210819"/>
                </a:lnTo>
                <a:lnTo>
                  <a:pt x="544479" y="196849"/>
                </a:lnTo>
                <a:lnTo>
                  <a:pt x="640597" y="171449"/>
                </a:lnTo>
                <a:lnTo>
                  <a:pt x="691198" y="158749"/>
                </a:lnTo>
                <a:lnTo>
                  <a:pt x="743422" y="147319"/>
                </a:lnTo>
                <a:lnTo>
                  <a:pt x="797217" y="137159"/>
                </a:lnTo>
                <a:lnTo>
                  <a:pt x="852528" y="125729"/>
                </a:lnTo>
                <a:lnTo>
                  <a:pt x="909303" y="116839"/>
                </a:lnTo>
                <a:lnTo>
                  <a:pt x="967489" y="106679"/>
                </a:lnTo>
                <a:lnTo>
                  <a:pt x="1027032" y="99059"/>
                </a:lnTo>
                <a:lnTo>
                  <a:pt x="1087879" y="90169"/>
                </a:lnTo>
                <a:lnTo>
                  <a:pt x="1149977" y="82549"/>
                </a:lnTo>
                <a:lnTo>
                  <a:pt x="1277712" y="69849"/>
                </a:lnTo>
                <a:lnTo>
                  <a:pt x="1409812" y="59689"/>
                </a:lnTo>
                <a:lnTo>
                  <a:pt x="1545850" y="52069"/>
                </a:lnTo>
                <a:lnTo>
                  <a:pt x="1685400" y="46989"/>
                </a:lnTo>
                <a:lnTo>
                  <a:pt x="1756360" y="46989"/>
                </a:lnTo>
                <a:lnTo>
                  <a:pt x="1828038" y="45719"/>
                </a:lnTo>
                <a:lnTo>
                  <a:pt x="2564845" y="45719"/>
                </a:lnTo>
                <a:lnTo>
                  <a:pt x="2493504" y="36829"/>
                </a:lnTo>
                <a:lnTo>
                  <a:pt x="2367645" y="24129"/>
                </a:lnTo>
                <a:lnTo>
                  <a:pt x="2237791" y="13969"/>
                </a:lnTo>
                <a:lnTo>
                  <a:pt x="2104319" y="6349"/>
                </a:lnTo>
                <a:lnTo>
                  <a:pt x="1967608" y="1269"/>
                </a:lnTo>
                <a:lnTo>
                  <a:pt x="1898157" y="0"/>
                </a:lnTo>
                <a:close/>
              </a:path>
              <a:path w="3656329" h="1076960">
                <a:moveTo>
                  <a:pt x="2564845" y="45719"/>
                </a:moveTo>
                <a:lnTo>
                  <a:pt x="1828038" y="45719"/>
                </a:lnTo>
                <a:lnTo>
                  <a:pt x="1899715" y="46989"/>
                </a:lnTo>
                <a:lnTo>
                  <a:pt x="1970675" y="46989"/>
                </a:lnTo>
                <a:lnTo>
                  <a:pt x="2110225" y="52069"/>
                </a:lnTo>
                <a:lnTo>
                  <a:pt x="2246263" y="59689"/>
                </a:lnTo>
                <a:lnTo>
                  <a:pt x="2378363" y="69849"/>
                </a:lnTo>
                <a:lnTo>
                  <a:pt x="2506098" y="82549"/>
                </a:lnTo>
                <a:lnTo>
                  <a:pt x="2568196" y="90169"/>
                </a:lnTo>
                <a:lnTo>
                  <a:pt x="2629043" y="99059"/>
                </a:lnTo>
                <a:lnTo>
                  <a:pt x="2688586" y="106679"/>
                </a:lnTo>
                <a:lnTo>
                  <a:pt x="2746772" y="116839"/>
                </a:lnTo>
                <a:lnTo>
                  <a:pt x="2803547" y="125729"/>
                </a:lnTo>
                <a:lnTo>
                  <a:pt x="2858858" y="137159"/>
                </a:lnTo>
                <a:lnTo>
                  <a:pt x="2912653" y="147319"/>
                </a:lnTo>
                <a:lnTo>
                  <a:pt x="2964877" y="158749"/>
                </a:lnTo>
                <a:lnTo>
                  <a:pt x="3015478" y="171449"/>
                </a:lnTo>
                <a:lnTo>
                  <a:pt x="3111596" y="196849"/>
                </a:lnTo>
                <a:lnTo>
                  <a:pt x="3157007" y="210819"/>
                </a:lnTo>
                <a:lnTo>
                  <a:pt x="3200582" y="224789"/>
                </a:lnTo>
                <a:lnTo>
                  <a:pt x="3242267" y="238759"/>
                </a:lnTo>
                <a:lnTo>
                  <a:pt x="3282009" y="253999"/>
                </a:lnTo>
                <a:lnTo>
                  <a:pt x="3319755" y="269239"/>
                </a:lnTo>
                <a:lnTo>
                  <a:pt x="3355451" y="284479"/>
                </a:lnTo>
                <a:lnTo>
                  <a:pt x="3420483" y="317499"/>
                </a:lnTo>
                <a:lnTo>
                  <a:pt x="3476678" y="351789"/>
                </a:lnTo>
                <a:lnTo>
                  <a:pt x="3523611" y="386079"/>
                </a:lnTo>
                <a:lnTo>
                  <a:pt x="3560856" y="422909"/>
                </a:lnTo>
                <a:lnTo>
                  <a:pt x="3587987" y="461009"/>
                </a:lnTo>
                <a:lnTo>
                  <a:pt x="3604578" y="499109"/>
                </a:lnTo>
                <a:lnTo>
                  <a:pt x="3610203" y="538479"/>
                </a:lnTo>
                <a:lnTo>
                  <a:pt x="3608788" y="558799"/>
                </a:lnTo>
                <a:lnTo>
                  <a:pt x="3597627" y="598169"/>
                </a:lnTo>
                <a:lnTo>
                  <a:pt x="3575713" y="636269"/>
                </a:lnTo>
                <a:lnTo>
                  <a:pt x="3543472" y="673099"/>
                </a:lnTo>
                <a:lnTo>
                  <a:pt x="3501329" y="708659"/>
                </a:lnTo>
                <a:lnTo>
                  <a:pt x="3420483" y="760729"/>
                </a:lnTo>
                <a:lnTo>
                  <a:pt x="3319755" y="808989"/>
                </a:lnTo>
                <a:lnTo>
                  <a:pt x="3282009" y="824229"/>
                </a:lnTo>
                <a:lnTo>
                  <a:pt x="3242267" y="838199"/>
                </a:lnTo>
                <a:lnTo>
                  <a:pt x="3200582" y="853439"/>
                </a:lnTo>
                <a:lnTo>
                  <a:pt x="3157007" y="867409"/>
                </a:lnTo>
                <a:lnTo>
                  <a:pt x="3111596" y="881379"/>
                </a:lnTo>
                <a:lnTo>
                  <a:pt x="3015478" y="906779"/>
                </a:lnTo>
                <a:lnTo>
                  <a:pt x="2964877" y="918209"/>
                </a:lnTo>
                <a:lnTo>
                  <a:pt x="2858858" y="941069"/>
                </a:lnTo>
                <a:lnTo>
                  <a:pt x="2746772" y="961389"/>
                </a:lnTo>
                <a:lnTo>
                  <a:pt x="2629043" y="979169"/>
                </a:lnTo>
                <a:lnTo>
                  <a:pt x="2442802" y="1002029"/>
                </a:lnTo>
                <a:lnTo>
                  <a:pt x="2378363" y="1008379"/>
                </a:lnTo>
                <a:lnTo>
                  <a:pt x="2246263" y="1018539"/>
                </a:lnTo>
                <a:lnTo>
                  <a:pt x="2110225" y="1026159"/>
                </a:lnTo>
                <a:lnTo>
                  <a:pt x="2040862" y="1028699"/>
                </a:lnTo>
                <a:lnTo>
                  <a:pt x="1899715" y="1031239"/>
                </a:lnTo>
                <a:lnTo>
                  <a:pt x="2572008" y="1031239"/>
                </a:lnTo>
                <a:lnTo>
                  <a:pt x="2731718" y="1007109"/>
                </a:lnTo>
                <a:lnTo>
                  <a:pt x="2843316" y="986789"/>
                </a:lnTo>
                <a:lnTo>
                  <a:pt x="3000262" y="952499"/>
                </a:lnTo>
                <a:lnTo>
                  <a:pt x="3097373" y="927099"/>
                </a:lnTo>
                <a:lnTo>
                  <a:pt x="3143530" y="913129"/>
                </a:lnTo>
                <a:lnTo>
                  <a:pt x="3188026" y="899159"/>
                </a:lnTo>
                <a:lnTo>
                  <a:pt x="3230813" y="883919"/>
                </a:lnTo>
                <a:lnTo>
                  <a:pt x="3271843" y="869949"/>
                </a:lnTo>
                <a:lnTo>
                  <a:pt x="3311069" y="853439"/>
                </a:lnTo>
                <a:lnTo>
                  <a:pt x="3348445" y="838199"/>
                </a:lnTo>
                <a:lnTo>
                  <a:pt x="3383922" y="821689"/>
                </a:lnTo>
                <a:lnTo>
                  <a:pt x="3448991" y="788669"/>
                </a:lnTo>
                <a:lnTo>
                  <a:pt x="3505899" y="753109"/>
                </a:lnTo>
                <a:lnTo>
                  <a:pt x="3554266" y="716279"/>
                </a:lnTo>
                <a:lnTo>
                  <a:pt x="3593714" y="679449"/>
                </a:lnTo>
                <a:lnTo>
                  <a:pt x="3623864" y="640079"/>
                </a:lnTo>
                <a:lnTo>
                  <a:pt x="3644337" y="600709"/>
                </a:lnTo>
                <a:lnTo>
                  <a:pt x="3654755" y="560069"/>
                </a:lnTo>
                <a:lnTo>
                  <a:pt x="3656076" y="538479"/>
                </a:lnTo>
                <a:lnTo>
                  <a:pt x="3654755" y="518159"/>
                </a:lnTo>
                <a:lnTo>
                  <a:pt x="3644337" y="477519"/>
                </a:lnTo>
                <a:lnTo>
                  <a:pt x="3623864" y="438149"/>
                </a:lnTo>
                <a:lnTo>
                  <a:pt x="3593714" y="398779"/>
                </a:lnTo>
                <a:lnTo>
                  <a:pt x="3554266" y="360679"/>
                </a:lnTo>
                <a:lnTo>
                  <a:pt x="3505899" y="325119"/>
                </a:lnTo>
                <a:lnTo>
                  <a:pt x="3448991" y="289559"/>
                </a:lnTo>
                <a:lnTo>
                  <a:pt x="3383922" y="255269"/>
                </a:lnTo>
                <a:lnTo>
                  <a:pt x="3348445" y="240029"/>
                </a:lnTo>
                <a:lnTo>
                  <a:pt x="3311069" y="223519"/>
                </a:lnTo>
                <a:lnTo>
                  <a:pt x="3271843" y="208279"/>
                </a:lnTo>
                <a:lnTo>
                  <a:pt x="3230813" y="193039"/>
                </a:lnTo>
                <a:lnTo>
                  <a:pt x="3188026" y="179069"/>
                </a:lnTo>
                <a:lnTo>
                  <a:pt x="3143530" y="165099"/>
                </a:lnTo>
                <a:lnTo>
                  <a:pt x="3097373" y="151129"/>
                </a:lnTo>
                <a:lnTo>
                  <a:pt x="3000262" y="125729"/>
                </a:lnTo>
                <a:lnTo>
                  <a:pt x="2949403" y="113029"/>
                </a:lnTo>
                <a:lnTo>
                  <a:pt x="2843316" y="90169"/>
                </a:lnTo>
                <a:lnTo>
                  <a:pt x="2731718" y="69849"/>
                </a:lnTo>
                <a:lnTo>
                  <a:pt x="2614987" y="52069"/>
                </a:lnTo>
                <a:lnTo>
                  <a:pt x="2564845" y="45719"/>
                </a:lnTo>
                <a:close/>
              </a:path>
            </a:pathLst>
          </a:custGeom>
          <a:solidFill>
            <a:srgbClr val="00AF50"/>
          </a:solidFill>
        </p:spPr>
        <p:txBody>
          <a:bodyPr wrap="square" lIns="0" tIns="0" rIns="0" bIns="0" rtlCol="0"/>
          <a:lstStyle/>
          <a:p>
            <a:endParaRPr/>
          </a:p>
        </p:txBody>
      </p:sp>
      <p:sp>
        <p:nvSpPr>
          <p:cNvPr id="22" name="bg object 22"/>
          <p:cNvSpPr/>
          <p:nvPr/>
        </p:nvSpPr>
        <p:spPr>
          <a:xfrm>
            <a:off x="6624828" y="3433574"/>
            <a:ext cx="3656329" cy="1077595"/>
          </a:xfrm>
          <a:custGeom>
            <a:avLst/>
            <a:gdLst/>
            <a:ahLst/>
            <a:cxnLst/>
            <a:rect l="l" t="t" r="r" b="b"/>
            <a:pathLst>
              <a:path w="3656329" h="1077595">
                <a:moveTo>
                  <a:pt x="0" y="538733"/>
                </a:moveTo>
                <a:lnTo>
                  <a:pt x="5248" y="497601"/>
                </a:lnTo>
                <a:lnTo>
                  <a:pt x="20741" y="457312"/>
                </a:lnTo>
                <a:lnTo>
                  <a:pt x="46100" y="417977"/>
                </a:lnTo>
                <a:lnTo>
                  <a:pt x="80947" y="379708"/>
                </a:lnTo>
                <a:lnTo>
                  <a:pt x="124901" y="342616"/>
                </a:lnTo>
                <a:lnTo>
                  <a:pt x="177586" y="306814"/>
                </a:lnTo>
                <a:lnTo>
                  <a:pt x="238622" y="272413"/>
                </a:lnTo>
                <a:lnTo>
                  <a:pt x="307630" y="239525"/>
                </a:lnTo>
                <a:lnTo>
                  <a:pt x="345006" y="223682"/>
                </a:lnTo>
                <a:lnTo>
                  <a:pt x="384232" y="208260"/>
                </a:lnTo>
                <a:lnTo>
                  <a:pt x="425262" y="193272"/>
                </a:lnTo>
                <a:lnTo>
                  <a:pt x="468049" y="178731"/>
                </a:lnTo>
                <a:lnTo>
                  <a:pt x="512545" y="164652"/>
                </a:lnTo>
                <a:lnTo>
                  <a:pt x="558702" y="151050"/>
                </a:lnTo>
                <a:lnTo>
                  <a:pt x="606474" y="137936"/>
                </a:lnTo>
                <a:lnTo>
                  <a:pt x="655813" y="125327"/>
                </a:lnTo>
                <a:lnTo>
                  <a:pt x="706672" y="113235"/>
                </a:lnTo>
                <a:lnTo>
                  <a:pt x="759003" y="101675"/>
                </a:lnTo>
                <a:lnTo>
                  <a:pt x="812759" y="90660"/>
                </a:lnTo>
                <a:lnTo>
                  <a:pt x="867893" y="80205"/>
                </a:lnTo>
                <a:lnTo>
                  <a:pt x="924357" y="70323"/>
                </a:lnTo>
                <a:lnTo>
                  <a:pt x="982105" y="61028"/>
                </a:lnTo>
                <a:lnTo>
                  <a:pt x="1041088" y="52335"/>
                </a:lnTo>
                <a:lnTo>
                  <a:pt x="1101259" y="44257"/>
                </a:lnTo>
                <a:lnTo>
                  <a:pt x="1162571" y="36809"/>
                </a:lnTo>
                <a:lnTo>
                  <a:pt x="1224977" y="30003"/>
                </a:lnTo>
                <a:lnTo>
                  <a:pt x="1288430" y="23855"/>
                </a:lnTo>
                <a:lnTo>
                  <a:pt x="1352881" y="18378"/>
                </a:lnTo>
                <a:lnTo>
                  <a:pt x="1418284" y="13586"/>
                </a:lnTo>
                <a:lnTo>
                  <a:pt x="1484592" y="9492"/>
                </a:lnTo>
                <a:lnTo>
                  <a:pt x="1551756" y="6112"/>
                </a:lnTo>
                <a:lnTo>
                  <a:pt x="1619730" y="3459"/>
                </a:lnTo>
                <a:lnTo>
                  <a:pt x="1688467" y="1546"/>
                </a:lnTo>
                <a:lnTo>
                  <a:pt x="1757918" y="389"/>
                </a:lnTo>
                <a:lnTo>
                  <a:pt x="1828038" y="0"/>
                </a:lnTo>
                <a:lnTo>
                  <a:pt x="1898157" y="389"/>
                </a:lnTo>
                <a:lnTo>
                  <a:pt x="1967608" y="1546"/>
                </a:lnTo>
                <a:lnTo>
                  <a:pt x="2036345" y="3459"/>
                </a:lnTo>
                <a:lnTo>
                  <a:pt x="2104319" y="6112"/>
                </a:lnTo>
                <a:lnTo>
                  <a:pt x="2171483" y="9492"/>
                </a:lnTo>
                <a:lnTo>
                  <a:pt x="2237791" y="13586"/>
                </a:lnTo>
                <a:lnTo>
                  <a:pt x="2303194" y="18378"/>
                </a:lnTo>
                <a:lnTo>
                  <a:pt x="2367645" y="23855"/>
                </a:lnTo>
                <a:lnTo>
                  <a:pt x="2431098" y="30003"/>
                </a:lnTo>
                <a:lnTo>
                  <a:pt x="2493504" y="36809"/>
                </a:lnTo>
                <a:lnTo>
                  <a:pt x="2554816" y="44257"/>
                </a:lnTo>
                <a:lnTo>
                  <a:pt x="2614987" y="52335"/>
                </a:lnTo>
                <a:lnTo>
                  <a:pt x="2673970" y="61028"/>
                </a:lnTo>
                <a:lnTo>
                  <a:pt x="2731718" y="70323"/>
                </a:lnTo>
                <a:lnTo>
                  <a:pt x="2788182" y="80205"/>
                </a:lnTo>
                <a:lnTo>
                  <a:pt x="2843316" y="90660"/>
                </a:lnTo>
                <a:lnTo>
                  <a:pt x="2897072" y="101675"/>
                </a:lnTo>
                <a:lnTo>
                  <a:pt x="2949403" y="113235"/>
                </a:lnTo>
                <a:lnTo>
                  <a:pt x="3000262" y="125327"/>
                </a:lnTo>
                <a:lnTo>
                  <a:pt x="3049601" y="137936"/>
                </a:lnTo>
                <a:lnTo>
                  <a:pt x="3097373" y="151050"/>
                </a:lnTo>
                <a:lnTo>
                  <a:pt x="3143530" y="164652"/>
                </a:lnTo>
                <a:lnTo>
                  <a:pt x="3188026" y="178731"/>
                </a:lnTo>
                <a:lnTo>
                  <a:pt x="3230813" y="193272"/>
                </a:lnTo>
                <a:lnTo>
                  <a:pt x="3271843" y="208260"/>
                </a:lnTo>
                <a:lnTo>
                  <a:pt x="3311069" y="223682"/>
                </a:lnTo>
                <a:lnTo>
                  <a:pt x="3348445" y="239525"/>
                </a:lnTo>
                <a:lnTo>
                  <a:pt x="3383922" y="255773"/>
                </a:lnTo>
                <a:lnTo>
                  <a:pt x="3448991" y="289432"/>
                </a:lnTo>
                <a:lnTo>
                  <a:pt x="3505899" y="324547"/>
                </a:lnTo>
                <a:lnTo>
                  <a:pt x="3554266" y="361008"/>
                </a:lnTo>
                <a:lnTo>
                  <a:pt x="3593714" y="398702"/>
                </a:lnTo>
                <a:lnTo>
                  <a:pt x="3623864" y="437518"/>
                </a:lnTo>
                <a:lnTo>
                  <a:pt x="3644337" y="477344"/>
                </a:lnTo>
                <a:lnTo>
                  <a:pt x="3654755" y="518069"/>
                </a:lnTo>
                <a:lnTo>
                  <a:pt x="3656076" y="538733"/>
                </a:lnTo>
                <a:lnTo>
                  <a:pt x="3654755" y="559398"/>
                </a:lnTo>
                <a:lnTo>
                  <a:pt x="3644337" y="600123"/>
                </a:lnTo>
                <a:lnTo>
                  <a:pt x="3623864" y="639949"/>
                </a:lnTo>
                <a:lnTo>
                  <a:pt x="3593714" y="678765"/>
                </a:lnTo>
                <a:lnTo>
                  <a:pt x="3554266" y="716459"/>
                </a:lnTo>
                <a:lnTo>
                  <a:pt x="3505899" y="752920"/>
                </a:lnTo>
                <a:lnTo>
                  <a:pt x="3448991" y="788035"/>
                </a:lnTo>
                <a:lnTo>
                  <a:pt x="3383922" y="821694"/>
                </a:lnTo>
                <a:lnTo>
                  <a:pt x="3348445" y="837942"/>
                </a:lnTo>
                <a:lnTo>
                  <a:pt x="3311069" y="853785"/>
                </a:lnTo>
                <a:lnTo>
                  <a:pt x="3271843" y="869207"/>
                </a:lnTo>
                <a:lnTo>
                  <a:pt x="3230813" y="884195"/>
                </a:lnTo>
                <a:lnTo>
                  <a:pt x="3188026" y="898736"/>
                </a:lnTo>
                <a:lnTo>
                  <a:pt x="3143530" y="912815"/>
                </a:lnTo>
                <a:lnTo>
                  <a:pt x="3097373" y="926417"/>
                </a:lnTo>
                <a:lnTo>
                  <a:pt x="3049601" y="939531"/>
                </a:lnTo>
                <a:lnTo>
                  <a:pt x="3000262" y="952140"/>
                </a:lnTo>
                <a:lnTo>
                  <a:pt x="2949403" y="964232"/>
                </a:lnTo>
                <a:lnTo>
                  <a:pt x="2897072" y="975792"/>
                </a:lnTo>
                <a:lnTo>
                  <a:pt x="2843316" y="986807"/>
                </a:lnTo>
                <a:lnTo>
                  <a:pt x="2788182" y="997262"/>
                </a:lnTo>
                <a:lnTo>
                  <a:pt x="2731718" y="1007144"/>
                </a:lnTo>
                <a:lnTo>
                  <a:pt x="2673970" y="1016439"/>
                </a:lnTo>
                <a:lnTo>
                  <a:pt x="2614987" y="1025132"/>
                </a:lnTo>
                <a:lnTo>
                  <a:pt x="2554816" y="1033210"/>
                </a:lnTo>
                <a:lnTo>
                  <a:pt x="2493504" y="1040658"/>
                </a:lnTo>
                <a:lnTo>
                  <a:pt x="2431098" y="1047464"/>
                </a:lnTo>
                <a:lnTo>
                  <a:pt x="2367645" y="1053612"/>
                </a:lnTo>
                <a:lnTo>
                  <a:pt x="2303194" y="1059089"/>
                </a:lnTo>
                <a:lnTo>
                  <a:pt x="2237791" y="1063881"/>
                </a:lnTo>
                <a:lnTo>
                  <a:pt x="2171483" y="1067975"/>
                </a:lnTo>
                <a:lnTo>
                  <a:pt x="2104319" y="1071355"/>
                </a:lnTo>
                <a:lnTo>
                  <a:pt x="2036345" y="1074008"/>
                </a:lnTo>
                <a:lnTo>
                  <a:pt x="1967608" y="1075921"/>
                </a:lnTo>
                <a:lnTo>
                  <a:pt x="1898157" y="1077078"/>
                </a:lnTo>
                <a:lnTo>
                  <a:pt x="1828038" y="1077467"/>
                </a:lnTo>
                <a:lnTo>
                  <a:pt x="1757918" y="1077078"/>
                </a:lnTo>
                <a:lnTo>
                  <a:pt x="1688467" y="1075921"/>
                </a:lnTo>
                <a:lnTo>
                  <a:pt x="1619730" y="1074008"/>
                </a:lnTo>
                <a:lnTo>
                  <a:pt x="1551756" y="1071355"/>
                </a:lnTo>
                <a:lnTo>
                  <a:pt x="1484592" y="1067975"/>
                </a:lnTo>
                <a:lnTo>
                  <a:pt x="1418284" y="1063881"/>
                </a:lnTo>
                <a:lnTo>
                  <a:pt x="1352881" y="1059089"/>
                </a:lnTo>
                <a:lnTo>
                  <a:pt x="1288430" y="1053612"/>
                </a:lnTo>
                <a:lnTo>
                  <a:pt x="1224977" y="1047464"/>
                </a:lnTo>
                <a:lnTo>
                  <a:pt x="1162571" y="1040658"/>
                </a:lnTo>
                <a:lnTo>
                  <a:pt x="1101259" y="1033210"/>
                </a:lnTo>
                <a:lnTo>
                  <a:pt x="1041088" y="1025132"/>
                </a:lnTo>
                <a:lnTo>
                  <a:pt x="982105" y="1016439"/>
                </a:lnTo>
                <a:lnTo>
                  <a:pt x="924357" y="1007144"/>
                </a:lnTo>
                <a:lnTo>
                  <a:pt x="867893" y="997262"/>
                </a:lnTo>
                <a:lnTo>
                  <a:pt x="812759" y="986807"/>
                </a:lnTo>
                <a:lnTo>
                  <a:pt x="759003" y="975792"/>
                </a:lnTo>
                <a:lnTo>
                  <a:pt x="706672" y="964232"/>
                </a:lnTo>
                <a:lnTo>
                  <a:pt x="655813" y="952140"/>
                </a:lnTo>
                <a:lnTo>
                  <a:pt x="606474" y="939531"/>
                </a:lnTo>
                <a:lnTo>
                  <a:pt x="558702" y="926417"/>
                </a:lnTo>
                <a:lnTo>
                  <a:pt x="512545" y="912815"/>
                </a:lnTo>
                <a:lnTo>
                  <a:pt x="468049" y="898736"/>
                </a:lnTo>
                <a:lnTo>
                  <a:pt x="425262" y="884195"/>
                </a:lnTo>
                <a:lnTo>
                  <a:pt x="384232" y="869207"/>
                </a:lnTo>
                <a:lnTo>
                  <a:pt x="345006" y="853785"/>
                </a:lnTo>
                <a:lnTo>
                  <a:pt x="307630" y="837942"/>
                </a:lnTo>
                <a:lnTo>
                  <a:pt x="272153" y="821694"/>
                </a:lnTo>
                <a:lnTo>
                  <a:pt x="207084" y="788035"/>
                </a:lnTo>
                <a:lnTo>
                  <a:pt x="150176" y="752920"/>
                </a:lnTo>
                <a:lnTo>
                  <a:pt x="101809" y="716459"/>
                </a:lnTo>
                <a:lnTo>
                  <a:pt x="62361" y="678765"/>
                </a:lnTo>
                <a:lnTo>
                  <a:pt x="32211" y="639949"/>
                </a:lnTo>
                <a:lnTo>
                  <a:pt x="11738" y="600123"/>
                </a:lnTo>
                <a:lnTo>
                  <a:pt x="1320" y="559398"/>
                </a:lnTo>
                <a:lnTo>
                  <a:pt x="0" y="538733"/>
                </a:lnTo>
                <a:close/>
              </a:path>
              <a:path w="3656329" h="1077595">
                <a:moveTo>
                  <a:pt x="45872" y="538733"/>
                </a:moveTo>
                <a:lnTo>
                  <a:pt x="51497" y="578180"/>
                </a:lnTo>
                <a:lnTo>
                  <a:pt x="68088" y="616773"/>
                </a:lnTo>
                <a:lnTo>
                  <a:pt x="95219" y="654394"/>
                </a:lnTo>
                <a:lnTo>
                  <a:pt x="132464" y="690927"/>
                </a:lnTo>
                <a:lnTo>
                  <a:pt x="179397" y="726252"/>
                </a:lnTo>
                <a:lnTo>
                  <a:pt x="235592" y="760253"/>
                </a:lnTo>
                <a:lnTo>
                  <a:pt x="300624" y="792811"/>
                </a:lnTo>
                <a:lnTo>
                  <a:pt x="336320" y="808512"/>
                </a:lnTo>
                <a:lnTo>
                  <a:pt x="374066" y="823809"/>
                </a:lnTo>
                <a:lnTo>
                  <a:pt x="413808" y="838686"/>
                </a:lnTo>
                <a:lnTo>
                  <a:pt x="455493" y="853129"/>
                </a:lnTo>
                <a:lnTo>
                  <a:pt x="499068" y="867122"/>
                </a:lnTo>
                <a:lnTo>
                  <a:pt x="544479" y="880652"/>
                </a:lnTo>
                <a:lnTo>
                  <a:pt x="591673" y="893704"/>
                </a:lnTo>
                <a:lnTo>
                  <a:pt x="640597" y="906263"/>
                </a:lnTo>
                <a:lnTo>
                  <a:pt x="691198" y="918313"/>
                </a:lnTo>
                <a:lnTo>
                  <a:pt x="743422" y="929841"/>
                </a:lnTo>
                <a:lnTo>
                  <a:pt x="797217" y="940832"/>
                </a:lnTo>
                <a:lnTo>
                  <a:pt x="852528" y="951271"/>
                </a:lnTo>
                <a:lnTo>
                  <a:pt x="909303" y="961143"/>
                </a:lnTo>
                <a:lnTo>
                  <a:pt x="967489" y="970433"/>
                </a:lnTo>
                <a:lnTo>
                  <a:pt x="1027032" y="979127"/>
                </a:lnTo>
                <a:lnTo>
                  <a:pt x="1087879" y="987211"/>
                </a:lnTo>
                <a:lnTo>
                  <a:pt x="1149977" y="994668"/>
                </a:lnTo>
                <a:lnTo>
                  <a:pt x="1213273" y="1001486"/>
                </a:lnTo>
                <a:lnTo>
                  <a:pt x="1277712" y="1007648"/>
                </a:lnTo>
                <a:lnTo>
                  <a:pt x="1343243" y="1013140"/>
                </a:lnTo>
                <a:lnTo>
                  <a:pt x="1409812" y="1017948"/>
                </a:lnTo>
                <a:lnTo>
                  <a:pt x="1477365" y="1022057"/>
                </a:lnTo>
                <a:lnTo>
                  <a:pt x="1545850" y="1025451"/>
                </a:lnTo>
                <a:lnTo>
                  <a:pt x="1615213" y="1028117"/>
                </a:lnTo>
                <a:lnTo>
                  <a:pt x="1685400" y="1030040"/>
                </a:lnTo>
                <a:lnTo>
                  <a:pt x="1756360" y="1031204"/>
                </a:lnTo>
                <a:lnTo>
                  <a:pt x="1828038" y="1031595"/>
                </a:lnTo>
                <a:lnTo>
                  <a:pt x="1899715" y="1031204"/>
                </a:lnTo>
                <a:lnTo>
                  <a:pt x="1970675" y="1030040"/>
                </a:lnTo>
                <a:lnTo>
                  <a:pt x="2040862" y="1028117"/>
                </a:lnTo>
                <a:lnTo>
                  <a:pt x="2110225" y="1025451"/>
                </a:lnTo>
                <a:lnTo>
                  <a:pt x="2178710" y="1022057"/>
                </a:lnTo>
                <a:lnTo>
                  <a:pt x="2246263" y="1017948"/>
                </a:lnTo>
                <a:lnTo>
                  <a:pt x="2312832" y="1013140"/>
                </a:lnTo>
                <a:lnTo>
                  <a:pt x="2378363" y="1007648"/>
                </a:lnTo>
                <a:lnTo>
                  <a:pt x="2442802" y="1001486"/>
                </a:lnTo>
                <a:lnTo>
                  <a:pt x="2506098" y="994668"/>
                </a:lnTo>
                <a:lnTo>
                  <a:pt x="2568196" y="987211"/>
                </a:lnTo>
                <a:lnTo>
                  <a:pt x="2629043" y="979127"/>
                </a:lnTo>
                <a:lnTo>
                  <a:pt x="2688586" y="970433"/>
                </a:lnTo>
                <a:lnTo>
                  <a:pt x="2746772" y="961143"/>
                </a:lnTo>
                <a:lnTo>
                  <a:pt x="2803547" y="951271"/>
                </a:lnTo>
                <a:lnTo>
                  <a:pt x="2858858" y="940832"/>
                </a:lnTo>
                <a:lnTo>
                  <a:pt x="2912653" y="929841"/>
                </a:lnTo>
                <a:lnTo>
                  <a:pt x="2964877" y="918313"/>
                </a:lnTo>
                <a:lnTo>
                  <a:pt x="3015478" y="906263"/>
                </a:lnTo>
                <a:lnTo>
                  <a:pt x="3064402" y="893704"/>
                </a:lnTo>
                <a:lnTo>
                  <a:pt x="3111596" y="880652"/>
                </a:lnTo>
                <a:lnTo>
                  <a:pt x="3157007" y="867122"/>
                </a:lnTo>
                <a:lnTo>
                  <a:pt x="3200582" y="853129"/>
                </a:lnTo>
                <a:lnTo>
                  <a:pt x="3242267" y="838686"/>
                </a:lnTo>
                <a:lnTo>
                  <a:pt x="3282009" y="823809"/>
                </a:lnTo>
                <a:lnTo>
                  <a:pt x="3319755" y="808512"/>
                </a:lnTo>
                <a:lnTo>
                  <a:pt x="3355451" y="792811"/>
                </a:lnTo>
                <a:lnTo>
                  <a:pt x="3420483" y="760253"/>
                </a:lnTo>
                <a:lnTo>
                  <a:pt x="3476678" y="726252"/>
                </a:lnTo>
                <a:lnTo>
                  <a:pt x="3523611" y="690927"/>
                </a:lnTo>
                <a:lnTo>
                  <a:pt x="3560856" y="654394"/>
                </a:lnTo>
                <a:lnTo>
                  <a:pt x="3587987" y="616773"/>
                </a:lnTo>
                <a:lnTo>
                  <a:pt x="3604578" y="578180"/>
                </a:lnTo>
                <a:lnTo>
                  <a:pt x="3610203" y="538733"/>
                </a:lnTo>
                <a:lnTo>
                  <a:pt x="3608788" y="518911"/>
                </a:lnTo>
                <a:lnTo>
                  <a:pt x="3597627" y="479877"/>
                </a:lnTo>
                <a:lnTo>
                  <a:pt x="3575713" y="441755"/>
                </a:lnTo>
                <a:lnTo>
                  <a:pt x="3543472" y="404663"/>
                </a:lnTo>
                <a:lnTo>
                  <a:pt x="3501329" y="368719"/>
                </a:lnTo>
                <a:lnTo>
                  <a:pt x="3449712" y="334042"/>
                </a:lnTo>
                <a:lnTo>
                  <a:pt x="3389045" y="300747"/>
                </a:lnTo>
                <a:lnTo>
                  <a:pt x="3319755" y="268955"/>
                </a:lnTo>
                <a:lnTo>
                  <a:pt x="3282009" y="253658"/>
                </a:lnTo>
                <a:lnTo>
                  <a:pt x="3242267" y="238781"/>
                </a:lnTo>
                <a:lnTo>
                  <a:pt x="3200582" y="224338"/>
                </a:lnTo>
                <a:lnTo>
                  <a:pt x="3157007" y="210345"/>
                </a:lnTo>
                <a:lnTo>
                  <a:pt x="3111596" y="196815"/>
                </a:lnTo>
                <a:lnTo>
                  <a:pt x="3064402" y="183763"/>
                </a:lnTo>
                <a:lnTo>
                  <a:pt x="3015478" y="171204"/>
                </a:lnTo>
                <a:lnTo>
                  <a:pt x="2964877" y="159154"/>
                </a:lnTo>
                <a:lnTo>
                  <a:pt x="2912653" y="147626"/>
                </a:lnTo>
                <a:lnTo>
                  <a:pt x="2858858" y="136635"/>
                </a:lnTo>
                <a:lnTo>
                  <a:pt x="2803547" y="126196"/>
                </a:lnTo>
                <a:lnTo>
                  <a:pt x="2746772" y="116324"/>
                </a:lnTo>
                <a:lnTo>
                  <a:pt x="2688586" y="107034"/>
                </a:lnTo>
                <a:lnTo>
                  <a:pt x="2629043" y="98340"/>
                </a:lnTo>
                <a:lnTo>
                  <a:pt x="2568196" y="90256"/>
                </a:lnTo>
                <a:lnTo>
                  <a:pt x="2506098" y="82799"/>
                </a:lnTo>
                <a:lnTo>
                  <a:pt x="2442802" y="75981"/>
                </a:lnTo>
                <a:lnTo>
                  <a:pt x="2378363" y="69819"/>
                </a:lnTo>
                <a:lnTo>
                  <a:pt x="2312832" y="64327"/>
                </a:lnTo>
                <a:lnTo>
                  <a:pt x="2246263" y="59519"/>
                </a:lnTo>
                <a:lnTo>
                  <a:pt x="2178710" y="55410"/>
                </a:lnTo>
                <a:lnTo>
                  <a:pt x="2110225" y="52016"/>
                </a:lnTo>
                <a:lnTo>
                  <a:pt x="2040862" y="49350"/>
                </a:lnTo>
                <a:lnTo>
                  <a:pt x="1970675" y="47427"/>
                </a:lnTo>
                <a:lnTo>
                  <a:pt x="1899715" y="46263"/>
                </a:lnTo>
                <a:lnTo>
                  <a:pt x="1828038" y="45872"/>
                </a:lnTo>
                <a:lnTo>
                  <a:pt x="1756360" y="46263"/>
                </a:lnTo>
                <a:lnTo>
                  <a:pt x="1685400" y="47427"/>
                </a:lnTo>
                <a:lnTo>
                  <a:pt x="1615213" y="49350"/>
                </a:lnTo>
                <a:lnTo>
                  <a:pt x="1545850" y="52016"/>
                </a:lnTo>
                <a:lnTo>
                  <a:pt x="1477365" y="55410"/>
                </a:lnTo>
                <a:lnTo>
                  <a:pt x="1409812" y="59519"/>
                </a:lnTo>
                <a:lnTo>
                  <a:pt x="1343243" y="64327"/>
                </a:lnTo>
                <a:lnTo>
                  <a:pt x="1277712" y="69819"/>
                </a:lnTo>
                <a:lnTo>
                  <a:pt x="1213273" y="75981"/>
                </a:lnTo>
                <a:lnTo>
                  <a:pt x="1149977" y="82799"/>
                </a:lnTo>
                <a:lnTo>
                  <a:pt x="1087879" y="90256"/>
                </a:lnTo>
                <a:lnTo>
                  <a:pt x="1027032" y="98340"/>
                </a:lnTo>
                <a:lnTo>
                  <a:pt x="967489" y="107034"/>
                </a:lnTo>
                <a:lnTo>
                  <a:pt x="909303" y="116324"/>
                </a:lnTo>
                <a:lnTo>
                  <a:pt x="852528" y="126196"/>
                </a:lnTo>
                <a:lnTo>
                  <a:pt x="797217" y="136635"/>
                </a:lnTo>
                <a:lnTo>
                  <a:pt x="743422" y="147626"/>
                </a:lnTo>
                <a:lnTo>
                  <a:pt x="691198" y="159154"/>
                </a:lnTo>
                <a:lnTo>
                  <a:pt x="640597" y="171204"/>
                </a:lnTo>
                <a:lnTo>
                  <a:pt x="591673" y="183763"/>
                </a:lnTo>
                <a:lnTo>
                  <a:pt x="544479" y="196815"/>
                </a:lnTo>
                <a:lnTo>
                  <a:pt x="499068" y="210345"/>
                </a:lnTo>
                <a:lnTo>
                  <a:pt x="455493" y="224338"/>
                </a:lnTo>
                <a:lnTo>
                  <a:pt x="413808" y="238781"/>
                </a:lnTo>
                <a:lnTo>
                  <a:pt x="374066" y="253658"/>
                </a:lnTo>
                <a:lnTo>
                  <a:pt x="336320" y="268955"/>
                </a:lnTo>
                <a:lnTo>
                  <a:pt x="300624" y="284656"/>
                </a:lnTo>
                <a:lnTo>
                  <a:pt x="235592" y="317214"/>
                </a:lnTo>
                <a:lnTo>
                  <a:pt x="179397" y="351215"/>
                </a:lnTo>
                <a:lnTo>
                  <a:pt x="132464" y="386540"/>
                </a:lnTo>
                <a:lnTo>
                  <a:pt x="95219" y="423073"/>
                </a:lnTo>
                <a:lnTo>
                  <a:pt x="68088" y="460694"/>
                </a:lnTo>
                <a:lnTo>
                  <a:pt x="51497" y="499287"/>
                </a:lnTo>
                <a:lnTo>
                  <a:pt x="45872" y="538733"/>
                </a:lnTo>
                <a:close/>
              </a:path>
            </a:pathLst>
          </a:custGeom>
          <a:ln w="9144">
            <a:solidFill>
              <a:srgbClr val="68832B"/>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0A4D83"/>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Franklin Gothic Book"/>
                <a:cs typeface="Franklin Gothic Book"/>
              </a:defRPr>
            </a:lvl1p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A4D8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000" b="0" i="0">
                <a:solidFill>
                  <a:schemeClr val="bg1"/>
                </a:solidFill>
                <a:latin typeface="Franklin Gothic Book"/>
                <a:cs typeface="Franklin Gothic Book"/>
              </a:defRPr>
            </a:lvl1p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444343"/>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1" y="3335383"/>
            <a:ext cx="12191999" cy="1388534"/>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0" y="6444343"/>
            <a:ext cx="12192000" cy="413657"/>
          </a:xfrm>
        </p:spPr>
        <p:txBody>
          <a:bodyPr/>
          <a:lstStyle>
            <a:lvl1pPr>
              <a:defRPr>
                <a:solidFill>
                  <a:schemeClr val="bg1"/>
                </a:solidFill>
              </a:defRPr>
            </a:lvl1pPr>
          </a:lstStyle>
          <a:p>
            <a:r>
              <a:rPr lang="en-US"/>
              <a:t>DISTRIBUTION STATEMENT A. Approved for public release; distribution unlimited.</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9578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40526"/>
          </a:xfrm>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1484310" y="1962150"/>
            <a:ext cx="10018713" cy="3829050"/>
          </a:xfrm>
        </p:spPr>
        <p:txBody>
          <a:bodyPr anchor="t"/>
          <a:lstStyle>
            <a:lvl1pPr>
              <a:defRPr b="0">
                <a:latin typeface="+mn-lt"/>
              </a:defRPr>
            </a:lvl1pPr>
            <a:lvl2pPr>
              <a:defRPr b="0">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4343"/>
            <a:ext cx="12191999" cy="413657"/>
          </a:xfrm>
        </p:spPr>
        <p:txBody>
          <a:bodyPr/>
          <a:lstStyle>
            <a:lvl1pPr algn="ctr">
              <a:defRPr/>
            </a:lvl1pPr>
          </a:lstStyle>
          <a:p>
            <a:r>
              <a:rPr lang="en-US"/>
              <a:t>DISTRIBUTION STATEMENT A. Approved for public release; distribution unlimited.</a:t>
            </a:r>
            <a:endParaRPr lang="en-US" dirty="0"/>
          </a:p>
        </p:txBody>
      </p:sp>
      <p:sp>
        <p:nvSpPr>
          <p:cNvPr id="4" name="TextBox 3"/>
          <p:cNvSpPr txBox="1"/>
          <p:nvPr userDrawn="1"/>
        </p:nvSpPr>
        <p:spPr>
          <a:xfrm>
            <a:off x="11325138" y="6065240"/>
            <a:ext cx="494950" cy="215444"/>
          </a:xfrm>
          <a:prstGeom prst="rect">
            <a:avLst/>
          </a:prstGeom>
          <a:noFill/>
        </p:spPr>
        <p:txBody>
          <a:bodyPr wrap="square" rtlCol="0">
            <a:spAutoFit/>
          </a:bodyPr>
          <a:lstStyle/>
          <a:p>
            <a:fld id="{A56D9D69-FAFD-4039-94FB-2F5C1FE62C25}" type="slidenum">
              <a:rPr lang="en-US" sz="800" smtClean="0"/>
              <a:t>‹#›</a:t>
            </a:fld>
            <a:endParaRPr lang="en-US" sz="800" dirty="0"/>
          </a:p>
        </p:txBody>
      </p:sp>
    </p:spTree>
    <p:extLst>
      <p:ext uri="{BB962C8B-B14F-4D97-AF65-F5344CB8AC3E}">
        <p14:creationId xmlns:p14="http://schemas.microsoft.com/office/powerpoint/2010/main" val="413817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70046"/>
            <a:ext cx="12192000" cy="1036320"/>
          </a:xfrm>
        </p:spPr>
        <p:txBody>
          <a:bodyPr anchor="ctr"/>
          <a:lstStyle>
            <a:lvl1pPr algn="ctr">
              <a:defRPr sz="40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985554" y="1933309"/>
            <a:ext cx="8247017" cy="3478055"/>
          </a:xfrm>
        </p:spPr>
        <p:txBody>
          <a:bodyPr anchor="t">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 y="6444343"/>
            <a:ext cx="12191999" cy="413657"/>
          </a:xfrm>
        </p:spPr>
        <p:txBody>
          <a:bodyPr/>
          <a:lstStyle>
            <a:lvl1pPr algn="ctr">
              <a:defRPr/>
            </a:lvl1p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348238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76276"/>
            <a:ext cx="12191999" cy="1412966"/>
          </a:xfrm>
        </p:spPr>
        <p:txBody>
          <a:bodyPr/>
          <a:lstStyle>
            <a:lvl1pPr algn="ctr">
              <a:defRPr b="1"/>
            </a:lvl1pPr>
          </a:lstStyle>
          <a:p>
            <a:r>
              <a:rPr lang="en-US"/>
              <a:t>Click to edit Master title style</a:t>
            </a:r>
          </a:p>
        </p:txBody>
      </p:sp>
      <p:sp>
        <p:nvSpPr>
          <p:cNvPr id="3" name="Content Placeholder 2"/>
          <p:cNvSpPr>
            <a:spLocks noGrp="1"/>
          </p:cNvSpPr>
          <p:nvPr>
            <p:ph sz="half" idx="1"/>
          </p:nvPr>
        </p:nvSpPr>
        <p:spPr>
          <a:xfrm>
            <a:off x="1484312" y="2098767"/>
            <a:ext cx="4895055" cy="3124201"/>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098768"/>
            <a:ext cx="4895056" cy="3124200"/>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0" y="6444343"/>
            <a:ext cx="12191999" cy="413657"/>
          </a:xfrm>
        </p:spPr>
        <p:txBody>
          <a:bodyPr/>
          <a:lstStyle>
            <a:lvl1pPr algn="ctr">
              <a:defRPr/>
            </a:lvl1pPr>
          </a:lstStyle>
          <a:p>
            <a:r>
              <a:rPr lang="en-US"/>
              <a:t>DISTRIBUTION STATEMENT A. Approved for public release; distribution unlimited.</a:t>
            </a:r>
            <a:endParaRPr lang="en-US" dirty="0"/>
          </a:p>
        </p:txBody>
      </p:sp>
    </p:spTree>
    <p:extLst>
      <p:ext uri="{BB962C8B-B14F-4D97-AF65-F5344CB8AC3E}">
        <p14:creationId xmlns:p14="http://schemas.microsoft.com/office/powerpoint/2010/main" val="13068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6.png"/><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50.png"/><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44996"/>
            <a:ext cx="12192000" cy="413384"/>
          </a:xfrm>
          <a:custGeom>
            <a:avLst/>
            <a:gdLst/>
            <a:ahLst/>
            <a:cxnLst/>
            <a:rect l="l" t="t" r="r" b="b"/>
            <a:pathLst>
              <a:path w="12192000" h="413384">
                <a:moveTo>
                  <a:pt x="12192000" y="0"/>
                </a:moveTo>
                <a:lnTo>
                  <a:pt x="0" y="0"/>
                </a:lnTo>
                <a:lnTo>
                  <a:pt x="0" y="413003"/>
                </a:lnTo>
                <a:lnTo>
                  <a:pt x="12192000" y="413003"/>
                </a:lnTo>
                <a:lnTo>
                  <a:pt x="12192000" y="0"/>
                </a:lnTo>
                <a:close/>
              </a:path>
            </a:pathLst>
          </a:custGeom>
          <a:solidFill>
            <a:srgbClr val="0A4D84"/>
          </a:solidFill>
        </p:spPr>
        <p:txBody>
          <a:bodyPr wrap="square" lIns="0" tIns="0" rIns="0" bIns="0" rtlCol="0"/>
          <a:lstStyle/>
          <a:p>
            <a:endParaRPr/>
          </a:p>
        </p:txBody>
      </p:sp>
      <p:sp>
        <p:nvSpPr>
          <p:cNvPr id="17" name="bg object 17"/>
          <p:cNvSpPr/>
          <p:nvPr/>
        </p:nvSpPr>
        <p:spPr>
          <a:xfrm>
            <a:off x="6667500" y="726948"/>
            <a:ext cx="5524500" cy="0"/>
          </a:xfrm>
          <a:custGeom>
            <a:avLst/>
            <a:gdLst/>
            <a:ahLst/>
            <a:cxnLst/>
            <a:rect l="l" t="t" r="r" b="b"/>
            <a:pathLst>
              <a:path w="5524500">
                <a:moveTo>
                  <a:pt x="0" y="0"/>
                </a:moveTo>
                <a:lnTo>
                  <a:pt x="5524500" y="0"/>
                </a:lnTo>
              </a:path>
            </a:pathLst>
          </a:custGeom>
          <a:ln w="15240">
            <a:solidFill>
              <a:srgbClr val="B88E20"/>
            </a:solidFill>
          </a:ln>
        </p:spPr>
        <p:txBody>
          <a:bodyPr wrap="square" lIns="0" tIns="0" rIns="0" bIns="0" rtlCol="0"/>
          <a:lstStyle/>
          <a:p>
            <a:endParaRPr/>
          </a:p>
        </p:txBody>
      </p:sp>
      <p:sp>
        <p:nvSpPr>
          <p:cNvPr id="18" name="bg object 18"/>
          <p:cNvSpPr/>
          <p:nvPr/>
        </p:nvSpPr>
        <p:spPr>
          <a:xfrm>
            <a:off x="0" y="726949"/>
            <a:ext cx="4011929" cy="0"/>
          </a:xfrm>
          <a:custGeom>
            <a:avLst/>
            <a:gdLst/>
            <a:ahLst/>
            <a:cxnLst/>
            <a:rect l="l" t="t" r="r" b="b"/>
            <a:pathLst>
              <a:path w="4011929">
                <a:moveTo>
                  <a:pt x="0" y="0"/>
                </a:moveTo>
                <a:lnTo>
                  <a:pt x="4011536" y="0"/>
                </a:lnTo>
              </a:path>
            </a:pathLst>
          </a:custGeom>
          <a:ln w="15240">
            <a:solidFill>
              <a:srgbClr val="B88E20"/>
            </a:solidFill>
          </a:ln>
        </p:spPr>
        <p:txBody>
          <a:bodyPr wrap="square" lIns="0" tIns="0" rIns="0" bIns="0" rtlCol="0"/>
          <a:lstStyle/>
          <a:p>
            <a:endParaRPr/>
          </a:p>
        </p:txBody>
      </p:sp>
      <p:pic>
        <p:nvPicPr>
          <p:cNvPr id="19" name="bg object 19"/>
          <p:cNvPicPr/>
          <p:nvPr/>
        </p:nvPicPr>
        <p:blipFill>
          <a:blip r:embed="rId7" cstate="print"/>
          <a:stretch>
            <a:fillRect/>
          </a:stretch>
        </p:blipFill>
        <p:spPr>
          <a:xfrm>
            <a:off x="509015" y="284988"/>
            <a:ext cx="885443" cy="885443"/>
          </a:xfrm>
          <a:prstGeom prst="rect">
            <a:avLst/>
          </a:prstGeom>
        </p:spPr>
      </p:pic>
      <p:pic>
        <p:nvPicPr>
          <p:cNvPr id="20" name="bg object 20"/>
          <p:cNvPicPr/>
          <p:nvPr/>
        </p:nvPicPr>
        <p:blipFill>
          <a:blip r:embed="rId8" cstate="print"/>
          <a:stretch>
            <a:fillRect/>
          </a:stretch>
        </p:blipFill>
        <p:spPr>
          <a:xfrm>
            <a:off x="4011168" y="228600"/>
            <a:ext cx="2552699" cy="752855"/>
          </a:xfrm>
          <a:prstGeom prst="rect">
            <a:avLst/>
          </a:prstGeom>
        </p:spPr>
      </p:pic>
      <p:sp>
        <p:nvSpPr>
          <p:cNvPr id="2" name="Holder 2"/>
          <p:cNvSpPr>
            <a:spLocks noGrp="1"/>
          </p:cNvSpPr>
          <p:nvPr>
            <p:ph type="title"/>
          </p:nvPr>
        </p:nvSpPr>
        <p:spPr>
          <a:xfrm>
            <a:off x="2251264" y="1224724"/>
            <a:ext cx="7689471" cy="635000"/>
          </a:xfrm>
          <a:prstGeom prst="rect">
            <a:avLst/>
          </a:prstGeom>
        </p:spPr>
        <p:txBody>
          <a:bodyPr wrap="square" lIns="0" tIns="0" rIns="0" bIns="0">
            <a:spAutoFit/>
          </a:bodyPr>
          <a:lstStyle>
            <a:lvl1pPr>
              <a:defRPr sz="4000" b="0" i="0">
                <a:solidFill>
                  <a:srgbClr val="0A4D83"/>
                </a:solidFill>
                <a:latin typeface="Franklin Gothic Medium"/>
                <a:cs typeface="Franklin Gothic Medium"/>
              </a:defRPr>
            </a:lvl1pPr>
          </a:lstStyle>
          <a:p>
            <a:endParaRPr/>
          </a:p>
        </p:txBody>
      </p:sp>
      <p:sp>
        <p:nvSpPr>
          <p:cNvPr id="3" name="Holder 3"/>
          <p:cNvSpPr>
            <a:spLocks noGrp="1"/>
          </p:cNvSpPr>
          <p:nvPr>
            <p:ph type="body" idx="1"/>
          </p:nvPr>
        </p:nvSpPr>
        <p:spPr>
          <a:xfrm>
            <a:off x="2026696" y="2195131"/>
            <a:ext cx="8138607" cy="3400425"/>
          </a:xfrm>
          <a:prstGeom prst="rect">
            <a:avLst/>
          </a:prstGeom>
        </p:spPr>
        <p:txBody>
          <a:bodyPr wrap="square" lIns="0" tIns="0" rIns="0" bIns="0">
            <a:spAutoFit/>
          </a:bodyPr>
          <a:lstStyle>
            <a:lvl1pPr>
              <a:defRPr sz="2400"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a:xfrm>
            <a:off x="2706116" y="6569785"/>
            <a:ext cx="6779895" cy="168909"/>
          </a:xfrm>
          <a:prstGeom prst="rect">
            <a:avLst/>
          </a:prstGeom>
        </p:spPr>
        <p:txBody>
          <a:bodyPr wrap="square" lIns="0" tIns="0" rIns="0" bIns="0">
            <a:spAutoFit/>
          </a:bodyPr>
          <a:lstStyle>
            <a:lvl1pPr>
              <a:defRPr sz="1000" b="0" i="0">
                <a:solidFill>
                  <a:schemeClr val="bg1"/>
                </a:solidFill>
                <a:latin typeface="Franklin Gothic Book"/>
                <a:cs typeface="Franklin Gothic Book"/>
              </a:defRPr>
            </a:lvl1p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7C785-1FCF-748D-2352-7BB2B5CFB9B5}"/>
              </a:ext>
            </a:extLst>
          </p:cNvPr>
          <p:cNvSpPr/>
          <p:nvPr userDrawn="1"/>
        </p:nvSpPr>
        <p:spPr>
          <a:xfrm>
            <a:off x="0" y="6444343"/>
            <a:ext cx="12191999" cy="413657"/>
          </a:xfrm>
          <a:prstGeom prst="rect">
            <a:avLst/>
          </a:prstGeom>
          <a:solidFill>
            <a:srgbClr val="0F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6A196A-FA01-2EF1-0537-79C56E568E6B}"/>
              </a:ext>
            </a:extLst>
          </p:cNvPr>
          <p:cNvSpPr/>
          <p:nvPr userDrawn="1"/>
        </p:nvSpPr>
        <p:spPr>
          <a:xfrm>
            <a:off x="0" y="0"/>
            <a:ext cx="12191999" cy="75171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747FEB-AFB1-B8BA-70D6-F917D8992CC4}"/>
              </a:ext>
            </a:extLst>
          </p:cNvPr>
          <p:cNvSpPr/>
          <p:nvPr userDrawn="1"/>
        </p:nvSpPr>
        <p:spPr>
          <a:xfrm>
            <a:off x="0" y="145024"/>
            <a:ext cx="12191999" cy="461665"/>
          </a:xfrm>
          <a:prstGeom prst="rect">
            <a:avLst/>
          </a:prstGeom>
          <a:noFill/>
          <a:ln>
            <a:noFill/>
          </a:ln>
          <a:effectLst/>
        </p:spPr>
        <p:txBody>
          <a:bodyPr wrap="square">
            <a:spAutoFit/>
          </a:bodyPr>
          <a:lstStyle/>
          <a:p>
            <a:pPr algn="ctr"/>
            <a:r>
              <a:rPr lang="en-US" sz="2400" b="1" spc="300" dirty="0">
                <a:solidFill>
                  <a:schemeClr val="bg1"/>
                </a:solidFill>
                <a:latin typeface="+mj-lt"/>
              </a:rPr>
              <a:t>DON CISO’S BLUE CYBER</a:t>
            </a:r>
          </a:p>
        </p:txBody>
      </p:sp>
      <p:sp>
        <p:nvSpPr>
          <p:cNvPr id="2" name="Title Placeholder 1"/>
          <p:cNvSpPr>
            <a:spLocks noGrp="1"/>
          </p:cNvSpPr>
          <p:nvPr>
            <p:ph type="title"/>
          </p:nvPr>
        </p:nvSpPr>
        <p:spPr>
          <a:xfrm>
            <a:off x="0" y="931003"/>
            <a:ext cx="12191999" cy="914400"/>
          </a:xfrm>
          <a:prstGeom prst="rect">
            <a:avLst/>
          </a:prstGeom>
          <a:effectLst/>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484310" y="1933575"/>
            <a:ext cx="10018713" cy="3857626"/>
          </a:xfrm>
          <a:prstGeom prst="rect">
            <a:avLst/>
          </a:prstGeom>
        </p:spPr>
        <p:txBody>
          <a:bodyPr vert="horz" lIns="0" tIns="0" rIns="0" bIns="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 y="6444343"/>
            <a:ext cx="12192000" cy="413657"/>
          </a:xfrm>
          <a:prstGeom prst="rect">
            <a:avLst/>
          </a:prstGeom>
        </p:spPr>
        <p:txBody>
          <a:bodyPr vert="horz" lIns="0" tIns="0" rIns="0" bIns="0" rtlCol="0" anchor="ctr"/>
          <a:lstStyle>
            <a:lvl1pPr algn="ctr">
              <a:defRPr sz="1000" b="0" i="0">
                <a:solidFill>
                  <a:schemeClr val="bg1"/>
                </a:solidFill>
                <a:effectLst/>
                <a:latin typeface="+mn-lt"/>
              </a:defRPr>
            </a:lvl1pPr>
          </a:lstStyle>
          <a:p>
            <a:r>
              <a:rPr lang="en-US" dirty="0"/>
              <a:t>DISTRIBUTION STATEMENT A. Approved for public release; distribution unlimited.</a:t>
            </a:r>
          </a:p>
        </p:txBody>
      </p:sp>
      <p:pic>
        <p:nvPicPr>
          <p:cNvPr id="4" name="Picture 3" descr="Logo, company name&#10;&#10;Description automatically generated">
            <a:extLst>
              <a:ext uri="{FF2B5EF4-FFF2-40B4-BE49-F238E27FC236}">
                <a16:creationId xmlns:a16="http://schemas.microsoft.com/office/drawing/2014/main" id="{14D2DBE3-126C-F8D0-7CDF-450A445803E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323176" y="63780"/>
            <a:ext cx="644959" cy="618660"/>
          </a:xfrm>
          <a:prstGeom prst="rect">
            <a:avLst/>
          </a:prstGeom>
        </p:spPr>
      </p:pic>
      <p:sp>
        <p:nvSpPr>
          <p:cNvPr id="6" name="Title 1">
            <a:extLst>
              <a:ext uri="{FF2B5EF4-FFF2-40B4-BE49-F238E27FC236}">
                <a16:creationId xmlns:a16="http://schemas.microsoft.com/office/drawing/2014/main" id="{99D40125-AD96-461B-8011-3A7C6E903DA1}"/>
              </a:ext>
            </a:extLst>
          </p:cNvPr>
          <p:cNvSpPr txBox="1">
            <a:spLocks/>
          </p:cNvSpPr>
          <p:nvPr userDrawn="1"/>
        </p:nvSpPr>
        <p:spPr>
          <a:xfrm>
            <a:off x="10616594" y="295640"/>
            <a:ext cx="706582" cy="154940"/>
          </a:xfrm>
          <a:prstGeom prst="rect">
            <a:avLst/>
          </a:prstGeom>
          <a:noFill/>
          <a:effectLst/>
        </p:spPr>
        <p:txBody>
          <a:bodyPr vert="horz" lIns="0" tIns="0" rIns="0" bIns="0" rtlCol="0" anchor="ctr">
            <a:normAutofit/>
          </a:bodyPr>
          <a:lst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 dirty="0">
                <a:solidFill>
                  <a:srgbClr val="0F182D"/>
                </a:solidFill>
              </a:rPr>
              <a:t>POWERED BY</a:t>
            </a:r>
          </a:p>
        </p:txBody>
      </p:sp>
    </p:spTree>
    <p:extLst>
      <p:ext uri="{BB962C8B-B14F-4D97-AF65-F5344CB8AC3E}">
        <p14:creationId xmlns:p14="http://schemas.microsoft.com/office/powerpoint/2010/main" val="18119576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hf sldNum="0" hdr="0" ftr="0" dt="0"/>
  <p:txStyles>
    <p:title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44996"/>
            <a:ext cx="12192000" cy="413384"/>
          </a:xfrm>
          <a:custGeom>
            <a:avLst/>
            <a:gdLst/>
            <a:ahLst/>
            <a:cxnLst/>
            <a:rect l="l" t="t" r="r" b="b"/>
            <a:pathLst>
              <a:path w="12192000" h="413384">
                <a:moveTo>
                  <a:pt x="12192000" y="0"/>
                </a:moveTo>
                <a:lnTo>
                  <a:pt x="0" y="0"/>
                </a:lnTo>
                <a:lnTo>
                  <a:pt x="0" y="413003"/>
                </a:lnTo>
                <a:lnTo>
                  <a:pt x="12192000" y="413003"/>
                </a:lnTo>
                <a:lnTo>
                  <a:pt x="12192000" y="0"/>
                </a:lnTo>
                <a:close/>
              </a:path>
            </a:pathLst>
          </a:custGeom>
          <a:solidFill>
            <a:srgbClr val="0F172C"/>
          </a:solidFill>
        </p:spPr>
        <p:txBody>
          <a:bodyPr wrap="square" lIns="0" tIns="0" rIns="0" bIns="0" rtlCol="0"/>
          <a:lstStyle/>
          <a:p>
            <a:endParaRPr dirty="0"/>
          </a:p>
        </p:txBody>
      </p:sp>
      <p:sp>
        <p:nvSpPr>
          <p:cNvPr id="17" name="bg object 17"/>
          <p:cNvSpPr/>
          <p:nvPr/>
        </p:nvSpPr>
        <p:spPr>
          <a:xfrm>
            <a:off x="0" y="0"/>
            <a:ext cx="12192000" cy="751840"/>
          </a:xfrm>
          <a:custGeom>
            <a:avLst/>
            <a:gdLst/>
            <a:ahLst/>
            <a:cxnLst/>
            <a:rect l="l" t="t" r="r" b="b"/>
            <a:pathLst>
              <a:path w="12192000" h="751840">
                <a:moveTo>
                  <a:pt x="12192000" y="0"/>
                </a:moveTo>
                <a:lnTo>
                  <a:pt x="0" y="0"/>
                </a:lnTo>
                <a:lnTo>
                  <a:pt x="0" y="751332"/>
                </a:lnTo>
                <a:lnTo>
                  <a:pt x="12192000" y="751332"/>
                </a:lnTo>
                <a:lnTo>
                  <a:pt x="12192000" y="0"/>
                </a:lnTo>
                <a:close/>
              </a:path>
            </a:pathLst>
          </a:custGeom>
          <a:solidFill>
            <a:srgbClr val="00ADEE"/>
          </a:solidFill>
        </p:spPr>
        <p:txBody>
          <a:bodyPr wrap="square" lIns="0" tIns="0" rIns="0" bIns="0" rtlCol="0"/>
          <a:lstStyle/>
          <a:p>
            <a:endParaRPr dirty="0"/>
          </a:p>
        </p:txBody>
      </p:sp>
      <p:sp>
        <p:nvSpPr>
          <p:cNvPr id="3" name="Holder 3"/>
          <p:cNvSpPr>
            <a:spLocks noGrp="1"/>
          </p:cNvSpPr>
          <p:nvPr>
            <p:ph type="body" idx="1"/>
          </p:nvPr>
        </p:nvSpPr>
        <p:spPr>
          <a:xfrm>
            <a:off x="1649135" y="1178770"/>
            <a:ext cx="8733155" cy="615553"/>
          </a:xfrm>
          <a:prstGeom prst="rect">
            <a:avLst/>
          </a:prstGeom>
        </p:spPr>
        <p:txBody>
          <a:bodyPr wrap="square" lIns="0" tIns="0" rIns="0" bIns="0">
            <a:spAutoFit/>
          </a:bodyPr>
          <a:lstStyle>
            <a:lvl1pPr>
              <a:defRPr sz="4000" b="0" i="0">
                <a:solidFill>
                  <a:srgbClr val="00ADEE"/>
                </a:solidFill>
                <a:latin typeface="Franklin Gothic Medium"/>
                <a:cs typeface="Franklin Gothic Medium"/>
              </a:defRPr>
            </a:lvl1pPr>
          </a:lstStyle>
          <a:p>
            <a:endParaRPr/>
          </a:p>
        </p:txBody>
      </p:sp>
      <p:sp>
        <p:nvSpPr>
          <p:cNvPr id="4" name="Holder 4"/>
          <p:cNvSpPr>
            <a:spLocks noGrp="1"/>
          </p:cNvSpPr>
          <p:nvPr>
            <p:ph type="ftr" sz="quarter" idx="5"/>
          </p:nvPr>
        </p:nvSpPr>
        <p:spPr>
          <a:xfrm>
            <a:off x="2895600" y="6593996"/>
            <a:ext cx="6644640" cy="123111"/>
          </a:xfrm>
          <a:prstGeom prst="rect">
            <a:avLst/>
          </a:prstGeom>
        </p:spPr>
        <p:txBody>
          <a:bodyPr wrap="square" lIns="0" tIns="0" rIns="0" bIns="0">
            <a:spAutoFit/>
          </a:bodyPr>
          <a:lstStyle>
            <a:lvl1pPr>
              <a:defRPr sz="800" b="0" i="0">
                <a:solidFill>
                  <a:schemeClr val="bg1"/>
                </a:solidFill>
                <a:latin typeface="Arial"/>
                <a:cs typeface="Arial"/>
              </a:defRPr>
            </a:lvl1pPr>
          </a:lstStyle>
          <a:p>
            <a:pPr marL="12700">
              <a:spcBef>
                <a:spcPts val="25"/>
              </a:spcBef>
            </a:pPr>
            <a:r>
              <a:rPr lang="en-US" dirty="0"/>
              <a:t>Distribution Statement A: Approved for public release. Distribution is unlimited. Case Number: AFRL-2023-5484, 31 October 2023.</a:t>
            </a:r>
            <a:endParaRPr lang="en-US" spc="-11" dirty="0"/>
          </a:p>
        </p:txBody>
      </p:sp>
      <p:sp>
        <p:nvSpPr>
          <p:cNvPr id="5" name="Holder 5"/>
          <p:cNvSpPr>
            <a:spLocks noGrp="1"/>
          </p:cNvSpPr>
          <p:nvPr>
            <p:ph type="dt" sz="half" idx="6"/>
          </p:nvPr>
        </p:nvSpPr>
        <p:spPr>
          <a:xfrm>
            <a:off x="627377" y="6569376"/>
            <a:ext cx="1341755" cy="123111"/>
          </a:xfrm>
          <a:prstGeom prst="rect">
            <a:avLst/>
          </a:prstGeom>
        </p:spPr>
        <p:txBody>
          <a:bodyPr wrap="square" lIns="0" tIns="0" rIns="0" bIns="0">
            <a:spAutoFit/>
          </a:bodyPr>
          <a:lstStyle>
            <a:lvl1pPr>
              <a:defRPr sz="800" b="0" i="0">
                <a:solidFill>
                  <a:schemeClr val="bg1"/>
                </a:solidFill>
                <a:latin typeface="Arial"/>
                <a:cs typeface="Arial"/>
              </a:defRPr>
            </a:lvl1pPr>
          </a:lstStyle>
          <a:p>
            <a:pPr marL="12700">
              <a:spcBef>
                <a:spcPts val="25"/>
              </a:spcBef>
            </a:pPr>
            <a:endParaRPr lang="en-US" spc="-25" dirty="0"/>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
        <p:nvSpPr>
          <p:cNvPr id="8" name="Rectangle 7">
            <a:extLst>
              <a:ext uri="{FF2B5EF4-FFF2-40B4-BE49-F238E27FC236}">
                <a16:creationId xmlns:a16="http://schemas.microsoft.com/office/drawing/2014/main" id="{3CF55E03-46BB-5CD0-0B34-DAAB5C99ED6A}"/>
              </a:ext>
            </a:extLst>
          </p:cNvPr>
          <p:cNvSpPr/>
          <p:nvPr userDrawn="1"/>
        </p:nvSpPr>
        <p:spPr>
          <a:xfrm>
            <a:off x="2590802" y="145025"/>
            <a:ext cx="9601199" cy="461665"/>
          </a:xfrm>
          <a:prstGeom prst="rect">
            <a:avLst/>
          </a:prstGeom>
          <a:noFill/>
          <a:ln>
            <a:noFill/>
          </a:ln>
          <a:effectLst/>
        </p:spPr>
        <p:txBody>
          <a:bodyPr wrap="square">
            <a:spAutoFit/>
          </a:bodyPr>
          <a:lstStyle/>
          <a:p>
            <a:pPr algn="ctr"/>
            <a:r>
              <a:rPr lang="en-US" sz="2400" b="1" spc="300" dirty="0">
                <a:solidFill>
                  <a:schemeClr val="bg1"/>
                </a:solidFill>
                <a:latin typeface="+mj-lt"/>
              </a:rPr>
              <a:t>DAF CISO’S BLUE CYBER</a:t>
            </a:r>
          </a:p>
        </p:txBody>
      </p:sp>
      <p:sp>
        <p:nvSpPr>
          <p:cNvPr id="10" name="bg object 17">
            <a:extLst>
              <a:ext uri="{FF2B5EF4-FFF2-40B4-BE49-F238E27FC236}">
                <a16:creationId xmlns:a16="http://schemas.microsoft.com/office/drawing/2014/main" id="{7863D3EB-2037-8D1E-4156-47F0AD7A7CF2}"/>
              </a:ext>
            </a:extLst>
          </p:cNvPr>
          <p:cNvSpPr/>
          <p:nvPr/>
        </p:nvSpPr>
        <p:spPr>
          <a:xfrm>
            <a:off x="0" y="0"/>
            <a:ext cx="5334000" cy="751840"/>
          </a:xfrm>
          <a:custGeom>
            <a:avLst/>
            <a:gdLst/>
            <a:ahLst/>
            <a:cxnLst/>
            <a:rect l="l" t="t" r="r" b="b"/>
            <a:pathLst>
              <a:path w="12192000" h="751840">
                <a:moveTo>
                  <a:pt x="12192000" y="0"/>
                </a:moveTo>
                <a:lnTo>
                  <a:pt x="0" y="0"/>
                </a:lnTo>
                <a:lnTo>
                  <a:pt x="0" y="751332"/>
                </a:lnTo>
                <a:lnTo>
                  <a:pt x="12192000" y="751332"/>
                </a:lnTo>
                <a:lnTo>
                  <a:pt x="12192000" y="0"/>
                </a:lnTo>
                <a:close/>
              </a:path>
            </a:pathLst>
          </a:custGeom>
          <a:solidFill>
            <a:srgbClr val="0F182D"/>
          </a:solidFill>
        </p:spPr>
        <p:txBody>
          <a:bodyPr wrap="square" lIns="0" tIns="0" rIns="0" bIns="0" rtlCol="0"/>
          <a:lstStyle/>
          <a:p>
            <a:endParaRPr dirty="0"/>
          </a:p>
        </p:txBody>
      </p:sp>
      <p:pic>
        <p:nvPicPr>
          <p:cNvPr id="11" name="Picture 10" descr="Text&#10;&#10;Description automatically generated">
            <a:extLst>
              <a:ext uri="{FF2B5EF4-FFF2-40B4-BE49-F238E27FC236}">
                <a16:creationId xmlns:a16="http://schemas.microsoft.com/office/drawing/2014/main" id="{F6774550-9EEC-D252-CC6E-C941083AFC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4367" y="140895"/>
            <a:ext cx="1917068" cy="470050"/>
          </a:xfrm>
          <a:prstGeom prst="rect">
            <a:avLst/>
          </a:prstGeom>
        </p:spPr>
      </p:pic>
    </p:spTree>
    <p:extLst>
      <p:ext uri="{BB962C8B-B14F-4D97-AF65-F5344CB8AC3E}">
        <p14:creationId xmlns:p14="http://schemas.microsoft.com/office/powerpoint/2010/main" val="18909576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6.jpg"/></Relationships>
</file>

<file path=ppt/slides/_rels/slide14.xml.rels><?xml version="1.0" encoding="UTF-8" standalone="yes"?>
<Relationships xmlns="http://schemas.openxmlformats.org/package/2006/relationships"><Relationship Id="rId3" Type="http://schemas.openxmlformats.org/officeDocument/2006/relationships/hyperlink" Target="http://www.safcn.af.mil/Contact-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bnet.dod.mil/dib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hyperlink" Target="https://icf.dib.mil/"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61.png"/><Relationship Id="rId4" Type="http://schemas.openxmlformats.org/officeDocument/2006/relationships/hyperlink" Target="mailto:DC3.DCISE@us.af.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7999"/>
          </a:xfrm>
          <a:prstGeom prst="rect">
            <a:avLst/>
          </a:prstGeom>
        </p:spPr>
      </p:pic>
      <p:sp>
        <p:nvSpPr>
          <p:cNvPr id="3" name="object 3"/>
          <p:cNvSpPr txBox="1"/>
          <p:nvPr/>
        </p:nvSpPr>
        <p:spPr>
          <a:xfrm>
            <a:off x="6235242" y="5030235"/>
            <a:ext cx="4278630" cy="946150"/>
          </a:xfrm>
          <a:prstGeom prst="rect">
            <a:avLst/>
          </a:prstGeom>
        </p:spPr>
        <p:txBody>
          <a:bodyPr vert="horz" wrap="square" lIns="0" tIns="153035" rIns="0" bIns="0" rtlCol="0">
            <a:spAutoFit/>
          </a:bodyPr>
          <a:lstStyle/>
          <a:p>
            <a:pPr algn="ctr">
              <a:lnSpc>
                <a:spcPct val="100000"/>
              </a:lnSpc>
              <a:spcBef>
                <a:spcPts val="1205"/>
              </a:spcBef>
            </a:pPr>
            <a:r>
              <a:rPr sz="2100" dirty="0">
                <a:solidFill>
                  <a:srgbClr val="EFC52B"/>
                </a:solidFill>
                <a:latin typeface="Franklin Gothic Book"/>
                <a:cs typeface="Franklin Gothic Book"/>
              </a:rPr>
              <a:t>Version</a:t>
            </a:r>
            <a:r>
              <a:rPr sz="2100" spc="-95" dirty="0">
                <a:solidFill>
                  <a:srgbClr val="EFC52B"/>
                </a:solidFill>
                <a:latin typeface="Franklin Gothic Book"/>
                <a:cs typeface="Franklin Gothic Book"/>
              </a:rPr>
              <a:t> </a:t>
            </a:r>
            <a:r>
              <a:rPr sz="2100" dirty="0">
                <a:solidFill>
                  <a:srgbClr val="EFC52B"/>
                </a:solidFill>
                <a:latin typeface="Franklin Gothic Book"/>
                <a:cs typeface="Franklin Gothic Book"/>
              </a:rPr>
              <a:t>24</a:t>
            </a:r>
            <a:r>
              <a:rPr sz="2100" spc="-65" dirty="0">
                <a:solidFill>
                  <a:srgbClr val="EFC52B"/>
                </a:solidFill>
                <a:latin typeface="Franklin Gothic Book"/>
                <a:cs typeface="Franklin Gothic Book"/>
              </a:rPr>
              <a:t> </a:t>
            </a:r>
            <a:r>
              <a:rPr sz="2100" dirty="0">
                <a:solidFill>
                  <a:srgbClr val="EFC52B"/>
                </a:solidFill>
                <a:latin typeface="Franklin Gothic Book"/>
                <a:cs typeface="Franklin Gothic Book"/>
              </a:rPr>
              <a:t>June</a:t>
            </a:r>
            <a:r>
              <a:rPr sz="2100" spc="-90" dirty="0">
                <a:solidFill>
                  <a:srgbClr val="EFC52B"/>
                </a:solidFill>
                <a:latin typeface="Franklin Gothic Book"/>
                <a:cs typeface="Franklin Gothic Book"/>
              </a:rPr>
              <a:t> </a:t>
            </a:r>
            <a:r>
              <a:rPr sz="2100" spc="-20" dirty="0">
                <a:solidFill>
                  <a:srgbClr val="EFC52B"/>
                </a:solidFill>
                <a:latin typeface="Franklin Gothic Book"/>
                <a:cs typeface="Franklin Gothic Book"/>
              </a:rPr>
              <a:t>2021</a:t>
            </a:r>
            <a:endParaRPr sz="2100">
              <a:latin typeface="Franklin Gothic Book"/>
              <a:cs typeface="Franklin Gothic Book"/>
            </a:endParaRPr>
          </a:p>
          <a:p>
            <a:pPr algn="ctr">
              <a:lnSpc>
                <a:spcPct val="100000"/>
              </a:lnSpc>
              <a:spcBef>
                <a:spcPts val="1105"/>
              </a:spcBef>
            </a:pPr>
            <a:r>
              <a:rPr sz="2100" dirty="0">
                <a:solidFill>
                  <a:srgbClr val="FFFFFF"/>
                </a:solidFill>
                <a:latin typeface="Franklin Gothic Book"/>
                <a:cs typeface="Franklin Gothic Book"/>
              </a:rPr>
              <a:t>#2</a:t>
            </a:r>
            <a:r>
              <a:rPr sz="2100" spc="-15" dirty="0">
                <a:solidFill>
                  <a:srgbClr val="FFFFFF"/>
                </a:solidFill>
                <a:latin typeface="Franklin Gothic Book"/>
                <a:cs typeface="Franklin Gothic Book"/>
              </a:rPr>
              <a:t> </a:t>
            </a:r>
            <a:r>
              <a:rPr sz="2100" dirty="0">
                <a:solidFill>
                  <a:srgbClr val="FFFFFF"/>
                </a:solidFill>
                <a:latin typeface="Franklin Gothic Book"/>
                <a:cs typeface="Franklin Gothic Book"/>
              </a:rPr>
              <a:t>in</a:t>
            </a:r>
            <a:r>
              <a:rPr sz="2100" spc="-15" dirty="0">
                <a:solidFill>
                  <a:srgbClr val="FFFFFF"/>
                </a:solidFill>
                <a:latin typeface="Franklin Gothic Book"/>
                <a:cs typeface="Franklin Gothic Book"/>
              </a:rPr>
              <a:t> </a:t>
            </a:r>
            <a:r>
              <a:rPr sz="2100" dirty="0">
                <a:solidFill>
                  <a:srgbClr val="FFFFFF"/>
                </a:solidFill>
                <a:latin typeface="Franklin Gothic Book"/>
                <a:cs typeface="Franklin Gothic Book"/>
              </a:rPr>
              <a:t>the</a:t>
            </a:r>
            <a:r>
              <a:rPr sz="2100" spc="-35" dirty="0">
                <a:solidFill>
                  <a:srgbClr val="FFFFFF"/>
                </a:solidFill>
                <a:latin typeface="Franklin Gothic Book"/>
                <a:cs typeface="Franklin Gothic Book"/>
              </a:rPr>
              <a:t> </a:t>
            </a:r>
            <a:r>
              <a:rPr sz="2100" dirty="0">
                <a:solidFill>
                  <a:srgbClr val="FFFFFF"/>
                </a:solidFill>
                <a:latin typeface="Franklin Gothic Book"/>
                <a:cs typeface="Franklin Gothic Book"/>
              </a:rPr>
              <a:t>Blue</a:t>
            </a:r>
            <a:r>
              <a:rPr sz="2100" spc="-10" dirty="0">
                <a:solidFill>
                  <a:srgbClr val="FFFFFF"/>
                </a:solidFill>
                <a:latin typeface="Franklin Gothic Book"/>
                <a:cs typeface="Franklin Gothic Book"/>
              </a:rPr>
              <a:t> </a:t>
            </a:r>
            <a:r>
              <a:rPr sz="2100" dirty="0">
                <a:solidFill>
                  <a:srgbClr val="FFFFFF"/>
                </a:solidFill>
                <a:latin typeface="Franklin Gothic Book"/>
                <a:cs typeface="Franklin Gothic Book"/>
              </a:rPr>
              <a:t>Cyber</a:t>
            </a:r>
            <a:r>
              <a:rPr sz="2100" spc="-40" dirty="0">
                <a:solidFill>
                  <a:srgbClr val="FFFFFF"/>
                </a:solidFill>
                <a:latin typeface="Franklin Gothic Book"/>
                <a:cs typeface="Franklin Gothic Book"/>
              </a:rPr>
              <a:t> </a:t>
            </a:r>
            <a:r>
              <a:rPr sz="2100" dirty="0">
                <a:solidFill>
                  <a:srgbClr val="FFFFFF"/>
                </a:solidFill>
                <a:latin typeface="Franklin Gothic Book"/>
                <a:cs typeface="Franklin Gothic Book"/>
              </a:rPr>
              <a:t>Education</a:t>
            </a:r>
            <a:r>
              <a:rPr sz="2100" spc="-40" dirty="0">
                <a:solidFill>
                  <a:srgbClr val="FFFFFF"/>
                </a:solidFill>
                <a:latin typeface="Franklin Gothic Book"/>
                <a:cs typeface="Franklin Gothic Book"/>
              </a:rPr>
              <a:t> </a:t>
            </a:r>
            <a:r>
              <a:rPr sz="2100" spc="-10" dirty="0">
                <a:solidFill>
                  <a:srgbClr val="FFFFFF"/>
                </a:solidFill>
                <a:latin typeface="Franklin Gothic Book"/>
                <a:cs typeface="Franklin Gothic Book"/>
              </a:rPr>
              <a:t>Series</a:t>
            </a:r>
            <a:endParaRPr sz="2100">
              <a:latin typeface="Franklin Gothic Book"/>
              <a:cs typeface="Franklin Gothic Book"/>
            </a:endParaRPr>
          </a:p>
        </p:txBody>
      </p:sp>
      <p:sp>
        <p:nvSpPr>
          <p:cNvPr id="4" name="object 4"/>
          <p:cNvSpPr txBox="1"/>
          <p:nvPr/>
        </p:nvSpPr>
        <p:spPr>
          <a:xfrm>
            <a:off x="5631275" y="1682070"/>
            <a:ext cx="5487670" cy="1671320"/>
          </a:xfrm>
          <a:prstGeom prst="rect">
            <a:avLst/>
          </a:prstGeom>
        </p:spPr>
        <p:txBody>
          <a:bodyPr vert="horz" wrap="square" lIns="0" tIns="12700" rIns="0" bIns="0" rtlCol="0">
            <a:spAutoFit/>
          </a:bodyPr>
          <a:lstStyle/>
          <a:p>
            <a:pPr marL="30480" marR="5080" indent="-18415">
              <a:lnSpc>
                <a:spcPct val="100000"/>
              </a:lnSpc>
              <a:spcBef>
                <a:spcPts val="100"/>
              </a:spcBef>
            </a:pPr>
            <a:r>
              <a:rPr sz="5400" dirty="0">
                <a:solidFill>
                  <a:srgbClr val="FFFFFF"/>
                </a:solidFill>
                <a:latin typeface="Franklin Gothic Medium"/>
                <a:cs typeface="Franklin Gothic Medium"/>
              </a:rPr>
              <a:t>DOD</a:t>
            </a:r>
            <a:r>
              <a:rPr sz="5400" spc="-75" dirty="0">
                <a:solidFill>
                  <a:srgbClr val="FFFFFF"/>
                </a:solidFill>
                <a:latin typeface="Franklin Gothic Medium"/>
                <a:cs typeface="Franklin Gothic Medium"/>
              </a:rPr>
              <a:t> </a:t>
            </a:r>
            <a:r>
              <a:rPr sz="5400" spc="-10" dirty="0">
                <a:solidFill>
                  <a:srgbClr val="FFFFFF"/>
                </a:solidFill>
                <a:latin typeface="Franklin Gothic Medium"/>
                <a:cs typeface="Franklin Gothic Medium"/>
              </a:rPr>
              <a:t>Cybersecurity </a:t>
            </a:r>
            <a:r>
              <a:rPr sz="5400" dirty="0">
                <a:solidFill>
                  <a:srgbClr val="FFFFFF"/>
                </a:solidFill>
                <a:latin typeface="Franklin Gothic Medium"/>
                <a:cs typeface="Franklin Gothic Medium"/>
              </a:rPr>
              <a:t>Incident</a:t>
            </a:r>
            <a:r>
              <a:rPr sz="5400" spc="-170" dirty="0">
                <a:solidFill>
                  <a:srgbClr val="FFFFFF"/>
                </a:solidFill>
                <a:latin typeface="Franklin Gothic Medium"/>
                <a:cs typeface="Franklin Gothic Medium"/>
              </a:rPr>
              <a:t> </a:t>
            </a:r>
            <a:r>
              <a:rPr sz="5400" spc="-10" dirty="0">
                <a:solidFill>
                  <a:srgbClr val="FFFFFF"/>
                </a:solidFill>
                <a:latin typeface="Franklin Gothic Medium"/>
                <a:cs typeface="Franklin Gothic Medium"/>
              </a:rPr>
              <a:t>Reporting</a:t>
            </a:r>
            <a:endParaRPr sz="5400">
              <a:latin typeface="Franklin Gothic Medium"/>
              <a:cs typeface="Franklin Gothic Medium"/>
            </a:endParaRPr>
          </a:p>
        </p:txBody>
      </p:sp>
      <p:sp>
        <p:nvSpPr>
          <p:cNvPr id="5" name="object 5"/>
          <p:cNvSpPr/>
          <p:nvPr/>
        </p:nvSpPr>
        <p:spPr>
          <a:xfrm>
            <a:off x="0" y="352043"/>
            <a:ext cx="12192000" cy="554990"/>
          </a:xfrm>
          <a:custGeom>
            <a:avLst/>
            <a:gdLst/>
            <a:ahLst/>
            <a:cxnLst/>
            <a:rect l="l" t="t" r="r" b="b"/>
            <a:pathLst>
              <a:path w="12192000" h="554990">
                <a:moveTo>
                  <a:pt x="12192000" y="0"/>
                </a:moveTo>
                <a:lnTo>
                  <a:pt x="0" y="0"/>
                </a:lnTo>
                <a:lnTo>
                  <a:pt x="0" y="554735"/>
                </a:lnTo>
                <a:lnTo>
                  <a:pt x="12192000" y="554735"/>
                </a:lnTo>
                <a:lnTo>
                  <a:pt x="12192000" y="0"/>
                </a:lnTo>
                <a:close/>
              </a:path>
            </a:pathLst>
          </a:custGeom>
          <a:solidFill>
            <a:srgbClr val="0A4D83">
              <a:alpha val="67057"/>
            </a:srgbClr>
          </a:solidFill>
        </p:spPr>
        <p:txBody>
          <a:bodyPr wrap="square" lIns="0" tIns="0" rIns="0" bIns="0" rtlCol="0"/>
          <a:lstStyle/>
          <a:p>
            <a:endParaRPr/>
          </a:p>
        </p:txBody>
      </p:sp>
      <p:sp>
        <p:nvSpPr>
          <p:cNvPr id="6" name="object 6"/>
          <p:cNvSpPr txBox="1">
            <a:spLocks noGrp="1"/>
          </p:cNvSpPr>
          <p:nvPr>
            <p:ph type="title"/>
          </p:nvPr>
        </p:nvSpPr>
        <p:spPr>
          <a:xfrm>
            <a:off x="4888579" y="375065"/>
            <a:ext cx="6976109"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rPr>
              <a:t>AN</a:t>
            </a:r>
            <a:r>
              <a:rPr sz="3000" spc="-50" dirty="0">
                <a:solidFill>
                  <a:srgbClr val="FFFFFF"/>
                </a:solidFill>
              </a:rPr>
              <a:t> </a:t>
            </a:r>
            <a:r>
              <a:rPr sz="3000" dirty="0">
                <a:solidFill>
                  <a:srgbClr val="FFFFFF"/>
                </a:solidFill>
              </a:rPr>
              <a:t>OFFERING</a:t>
            </a:r>
            <a:r>
              <a:rPr sz="3000" spc="-55" dirty="0">
                <a:solidFill>
                  <a:srgbClr val="FFFFFF"/>
                </a:solidFill>
              </a:rPr>
              <a:t> </a:t>
            </a:r>
            <a:r>
              <a:rPr sz="3000" dirty="0">
                <a:solidFill>
                  <a:srgbClr val="FFFFFF"/>
                </a:solidFill>
              </a:rPr>
              <a:t>IN</a:t>
            </a:r>
            <a:r>
              <a:rPr sz="3000" spc="-60" dirty="0">
                <a:solidFill>
                  <a:srgbClr val="FFFFFF"/>
                </a:solidFill>
              </a:rPr>
              <a:t> </a:t>
            </a:r>
            <a:r>
              <a:rPr sz="3000" dirty="0">
                <a:solidFill>
                  <a:srgbClr val="FFFFFF"/>
                </a:solidFill>
              </a:rPr>
              <a:t>THE</a:t>
            </a:r>
            <a:r>
              <a:rPr sz="3000" spc="-50" dirty="0">
                <a:solidFill>
                  <a:srgbClr val="FFFFFF"/>
                </a:solidFill>
              </a:rPr>
              <a:t> </a:t>
            </a:r>
            <a:r>
              <a:rPr sz="3000" dirty="0">
                <a:solidFill>
                  <a:srgbClr val="FFFFFF"/>
                </a:solidFill>
              </a:rPr>
              <a:t>BLUE</a:t>
            </a:r>
            <a:r>
              <a:rPr sz="3000" spc="-50" dirty="0">
                <a:solidFill>
                  <a:srgbClr val="FFFFFF"/>
                </a:solidFill>
              </a:rPr>
              <a:t> </a:t>
            </a:r>
            <a:r>
              <a:rPr sz="3000" dirty="0">
                <a:solidFill>
                  <a:srgbClr val="FFFFFF"/>
                </a:solidFill>
              </a:rPr>
              <a:t>CYBER</a:t>
            </a:r>
            <a:r>
              <a:rPr sz="3000" spc="-50" dirty="0">
                <a:solidFill>
                  <a:srgbClr val="FFFFFF"/>
                </a:solidFill>
              </a:rPr>
              <a:t> </a:t>
            </a:r>
            <a:r>
              <a:rPr sz="3000" spc="-10" dirty="0">
                <a:solidFill>
                  <a:srgbClr val="FFFFFF"/>
                </a:solidFill>
              </a:rPr>
              <a:t>SERIES:</a:t>
            </a:r>
            <a:endParaRPr sz="3000"/>
          </a:p>
        </p:txBody>
      </p:sp>
      <p:sp>
        <p:nvSpPr>
          <p:cNvPr id="7" name="object 7"/>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Rectangle 4"/>
          <p:cNvSpPr/>
          <p:nvPr/>
        </p:nvSpPr>
        <p:spPr>
          <a:xfrm>
            <a:off x="4184590" y="6570715"/>
            <a:ext cx="6096000" cy="21544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DISTRIBUTION C. Distribution authorized to U.S. Government Agencies and their contractors</a:t>
            </a:r>
          </a:p>
        </p:txBody>
      </p:sp>
      <p:sp>
        <p:nvSpPr>
          <p:cNvPr id="6" name="Rectangle 5"/>
          <p:cNvSpPr/>
          <p:nvPr/>
        </p:nvSpPr>
        <p:spPr>
          <a:xfrm>
            <a:off x="-1" y="-1"/>
            <a:ext cx="12192000" cy="685800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TextBox 9"/>
          <p:cNvSpPr txBox="1"/>
          <p:nvPr/>
        </p:nvSpPr>
        <p:spPr>
          <a:xfrm>
            <a:off x="704193" y="2511972"/>
            <a:ext cx="2017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https://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dibnet.dod.mil</a:t>
            </a:r>
          </a:p>
        </p:txBody>
      </p:sp>
      <p:sp>
        <p:nvSpPr>
          <p:cNvPr id="18" name="Arrow: Down 17">
            <a:extLst>
              <a:ext uri="{FF2B5EF4-FFF2-40B4-BE49-F238E27FC236}">
                <a16:creationId xmlns:a16="http://schemas.microsoft.com/office/drawing/2014/main" id="{64FC1C69-EFF8-6885-CBC5-4712DEF09A82}"/>
              </a:ext>
            </a:extLst>
          </p:cNvPr>
          <p:cNvSpPr/>
          <p:nvPr/>
        </p:nvSpPr>
        <p:spPr>
          <a:xfrm rot="3594420">
            <a:off x="3245424" y="1157823"/>
            <a:ext cx="354351" cy="117424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 name="Footer Placeholder 1">
            <a:extLst>
              <a:ext uri="{FF2B5EF4-FFF2-40B4-BE49-F238E27FC236}">
                <a16:creationId xmlns:a16="http://schemas.microsoft.com/office/drawing/2014/main" id="{4E3DA6EB-F63F-D779-FD52-E6A73C102C2C}"/>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rial"/>
                <a:cs typeface="Arial"/>
              </a:rPr>
              <a:t>Distribution Statement A: Approved for public release. Distribution is unlimited. Case Number: AFRL-2023-5484, 31 October 2023.</a:t>
            </a:r>
          </a:p>
        </p:txBody>
      </p:sp>
      <p:sp>
        <p:nvSpPr>
          <p:cNvPr id="4" name="TextBox 3">
            <a:extLst>
              <a:ext uri="{FF2B5EF4-FFF2-40B4-BE49-F238E27FC236}">
                <a16:creationId xmlns:a16="http://schemas.microsoft.com/office/drawing/2014/main" id="{0A1086A1-60B0-AA46-DD90-3BC44A95D86B}"/>
              </a:ext>
            </a:extLst>
          </p:cNvPr>
          <p:cNvSpPr txBox="1"/>
          <p:nvPr/>
        </p:nvSpPr>
        <p:spPr>
          <a:xfrm>
            <a:off x="1371600" y="838200"/>
            <a:ext cx="8534400" cy="193899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474747"/>
                </a:solidFill>
                <a:effectLst/>
                <a:uLnTx/>
                <a:uFillTx/>
                <a:latin typeface="Franklin Gothic Medium" panose="020B0603020102020204" pitchFamily="34" charset="0"/>
              </a:rPr>
              <a:t>The mission of the </a:t>
            </a:r>
            <a:r>
              <a:rPr kumimoji="0" lang="en-US" sz="2000" b="0" i="0" u="none" strike="noStrike" kern="0" cap="none" spc="0" normalizeH="0" baseline="0" noProof="0" dirty="0">
                <a:ln>
                  <a:noFill/>
                </a:ln>
                <a:solidFill>
                  <a:srgbClr val="040C28"/>
                </a:solidFill>
                <a:effectLst/>
                <a:uLnTx/>
                <a:uFillTx/>
                <a:latin typeface="Franklin Gothic Medium" panose="020B0603020102020204" pitchFamily="34" charset="0"/>
              </a:rPr>
              <a:t>Internet Crime Complaint Center</a:t>
            </a:r>
            <a:r>
              <a:rPr kumimoji="0" lang="en-US" sz="2000" b="0" i="0" u="none" strike="noStrike" kern="0" cap="none" spc="0" normalizeH="0" baseline="0" noProof="0" dirty="0">
                <a:ln>
                  <a:noFill/>
                </a:ln>
                <a:solidFill>
                  <a:srgbClr val="474747"/>
                </a:solidFill>
                <a:effectLst/>
                <a:uLnTx/>
                <a:uFillTx/>
                <a:latin typeface="Franklin Gothic Medium" panose="020B0603020102020204" pitchFamily="34" charset="0"/>
              </a:rPr>
              <a:t> is to provide the public with a reliable and convenient reporting mechanism to submit information to the Federal Bureau of Investigation concerning suspected Internet-facilitated criminal activity and to develop effective alliances with law enforcement and industry ..</a:t>
            </a:r>
            <a:endParaRPr kumimoji="0" lang="en-US" sz="20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Franklin Gothic Medium" panose="020B0603020102020204" pitchFamily="34" charset="0"/>
            </a:endParaRPr>
          </a:p>
        </p:txBody>
      </p:sp>
      <p:pic>
        <p:nvPicPr>
          <p:cNvPr id="14" name="Picture 13">
            <a:extLst>
              <a:ext uri="{FF2B5EF4-FFF2-40B4-BE49-F238E27FC236}">
                <a16:creationId xmlns:a16="http://schemas.microsoft.com/office/drawing/2014/main" id="{22B70977-40F4-D8DB-01E1-B6882200D136}"/>
              </a:ext>
            </a:extLst>
          </p:cNvPr>
          <p:cNvPicPr>
            <a:picLocks noChangeAspect="1"/>
          </p:cNvPicPr>
          <p:nvPr/>
        </p:nvPicPr>
        <p:blipFill>
          <a:blip r:embed="rId3"/>
          <a:stretch>
            <a:fillRect/>
          </a:stretch>
        </p:blipFill>
        <p:spPr>
          <a:xfrm>
            <a:off x="228600" y="152400"/>
            <a:ext cx="11734800" cy="6096991"/>
          </a:xfrm>
          <a:prstGeom prst="rect">
            <a:avLst/>
          </a:prstGeom>
        </p:spPr>
      </p:pic>
      <p:sp>
        <p:nvSpPr>
          <p:cNvPr id="15" name="TextBox 14">
            <a:extLst>
              <a:ext uri="{FF2B5EF4-FFF2-40B4-BE49-F238E27FC236}">
                <a16:creationId xmlns:a16="http://schemas.microsoft.com/office/drawing/2014/main" id="{6EE32699-30A3-E730-EF2D-38EF70F36286}"/>
              </a:ext>
            </a:extLst>
          </p:cNvPr>
          <p:cNvSpPr txBox="1"/>
          <p:nvPr/>
        </p:nvSpPr>
        <p:spPr>
          <a:xfrm>
            <a:off x="8305800" y="346999"/>
            <a:ext cx="609447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www.ic3.gov</a:t>
            </a:r>
          </a:p>
        </p:txBody>
      </p:sp>
    </p:spTree>
    <p:extLst>
      <p:ext uri="{BB962C8B-B14F-4D97-AF65-F5344CB8AC3E}">
        <p14:creationId xmlns:p14="http://schemas.microsoft.com/office/powerpoint/2010/main" val="330611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Rectangle 4"/>
          <p:cNvSpPr/>
          <p:nvPr/>
        </p:nvSpPr>
        <p:spPr>
          <a:xfrm>
            <a:off x="4184590" y="6570715"/>
            <a:ext cx="6096000" cy="21544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DISTRIBUTION C. Distribution authorized to U.S. Government Agencies and their contractors</a:t>
            </a:r>
          </a:p>
        </p:txBody>
      </p:sp>
      <p:sp>
        <p:nvSpPr>
          <p:cNvPr id="6" name="Rectangle 5"/>
          <p:cNvSpPr/>
          <p:nvPr/>
        </p:nvSpPr>
        <p:spPr>
          <a:xfrm>
            <a:off x="-2" y="-1"/>
            <a:ext cx="12192000" cy="685800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TextBox 9"/>
          <p:cNvSpPr txBox="1"/>
          <p:nvPr/>
        </p:nvSpPr>
        <p:spPr>
          <a:xfrm>
            <a:off x="704193" y="2511972"/>
            <a:ext cx="2017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https://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dibnet.dod.mil</a:t>
            </a:r>
          </a:p>
        </p:txBody>
      </p:sp>
      <p:sp>
        <p:nvSpPr>
          <p:cNvPr id="18" name="Arrow: Down 17">
            <a:extLst>
              <a:ext uri="{FF2B5EF4-FFF2-40B4-BE49-F238E27FC236}">
                <a16:creationId xmlns:a16="http://schemas.microsoft.com/office/drawing/2014/main" id="{64FC1C69-EFF8-6885-CBC5-4712DEF09A82}"/>
              </a:ext>
            </a:extLst>
          </p:cNvPr>
          <p:cNvSpPr/>
          <p:nvPr/>
        </p:nvSpPr>
        <p:spPr>
          <a:xfrm rot="3594420">
            <a:off x="3245424" y="1157823"/>
            <a:ext cx="354351" cy="117424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 name="Footer Placeholder 1">
            <a:extLst>
              <a:ext uri="{FF2B5EF4-FFF2-40B4-BE49-F238E27FC236}">
                <a16:creationId xmlns:a16="http://schemas.microsoft.com/office/drawing/2014/main" id="{4E3DA6EB-F63F-D779-FD52-E6A73C102C2C}"/>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rial"/>
                <a:cs typeface="Arial"/>
              </a:rPr>
              <a:t>Distribution Statement A: Approved for public release. Distribution is unlimited. Case Number: AFRL-2023-5484, 31 October 2023.</a:t>
            </a:r>
          </a:p>
        </p:txBody>
      </p:sp>
      <p:sp>
        <p:nvSpPr>
          <p:cNvPr id="4" name="TextBox 3">
            <a:extLst>
              <a:ext uri="{FF2B5EF4-FFF2-40B4-BE49-F238E27FC236}">
                <a16:creationId xmlns:a16="http://schemas.microsoft.com/office/drawing/2014/main" id="{0A1086A1-60B0-AA46-DD90-3BC44A95D86B}"/>
              </a:ext>
            </a:extLst>
          </p:cNvPr>
          <p:cNvSpPr txBox="1"/>
          <p:nvPr/>
        </p:nvSpPr>
        <p:spPr>
          <a:xfrm>
            <a:off x="1371600" y="838200"/>
            <a:ext cx="8534400" cy="193899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474747"/>
                </a:solidFill>
                <a:effectLst/>
                <a:uLnTx/>
                <a:uFillTx/>
                <a:latin typeface="Franklin Gothic Medium" panose="020B0603020102020204" pitchFamily="34" charset="0"/>
              </a:rPr>
              <a:t>The mission of the </a:t>
            </a:r>
            <a:r>
              <a:rPr kumimoji="0" lang="en-US" sz="2000" b="0" i="0" u="none" strike="noStrike" kern="0" cap="none" spc="0" normalizeH="0" baseline="0" noProof="0" dirty="0">
                <a:ln>
                  <a:noFill/>
                </a:ln>
                <a:solidFill>
                  <a:srgbClr val="040C28"/>
                </a:solidFill>
                <a:effectLst/>
                <a:uLnTx/>
                <a:uFillTx/>
                <a:latin typeface="Franklin Gothic Medium" panose="020B0603020102020204" pitchFamily="34" charset="0"/>
              </a:rPr>
              <a:t>Internet Crime Complaint Center</a:t>
            </a:r>
            <a:r>
              <a:rPr kumimoji="0" lang="en-US" sz="2000" b="0" i="0" u="none" strike="noStrike" kern="0" cap="none" spc="0" normalizeH="0" baseline="0" noProof="0" dirty="0">
                <a:ln>
                  <a:noFill/>
                </a:ln>
                <a:solidFill>
                  <a:srgbClr val="474747"/>
                </a:solidFill>
                <a:effectLst/>
                <a:uLnTx/>
                <a:uFillTx/>
                <a:latin typeface="Franklin Gothic Medium" panose="020B0603020102020204" pitchFamily="34" charset="0"/>
              </a:rPr>
              <a:t> is to provide the public with a reliable and convenient reporting mechanism to submit information to the Federal Bureau of Investigation concerning suspected Internet-facilitated criminal activity and to develop effective alliances with law enforcement and industry ..</a:t>
            </a:r>
            <a:endParaRPr kumimoji="0" lang="en-US" sz="20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Franklin Gothic Medium" panose="020B0603020102020204" pitchFamily="34" charset="0"/>
            </a:endParaRPr>
          </a:p>
        </p:txBody>
      </p:sp>
      <p:pic>
        <p:nvPicPr>
          <p:cNvPr id="8" name="Picture 7">
            <a:extLst>
              <a:ext uri="{FF2B5EF4-FFF2-40B4-BE49-F238E27FC236}">
                <a16:creationId xmlns:a16="http://schemas.microsoft.com/office/drawing/2014/main" id="{6DEC0159-F219-B131-424A-CDB9FFE25A46}"/>
              </a:ext>
            </a:extLst>
          </p:cNvPr>
          <p:cNvPicPr>
            <a:picLocks noChangeAspect="1"/>
          </p:cNvPicPr>
          <p:nvPr/>
        </p:nvPicPr>
        <p:blipFill>
          <a:blip r:embed="rId3"/>
          <a:stretch>
            <a:fillRect/>
          </a:stretch>
        </p:blipFill>
        <p:spPr>
          <a:xfrm>
            <a:off x="202319" y="276696"/>
            <a:ext cx="11787357" cy="5971704"/>
          </a:xfrm>
          <a:prstGeom prst="rect">
            <a:avLst/>
          </a:prstGeom>
        </p:spPr>
      </p:pic>
      <p:sp>
        <p:nvSpPr>
          <p:cNvPr id="15" name="TextBox 14">
            <a:extLst>
              <a:ext uri="{FF2B5EF4-FFF2-40B4-BE49-F238E27FC236}">
                <a16:creationId xmlns:a16="http://schemas.microsoft.com/office/drawing/2014/main" id="{6EE32699-30A3-E730-EF2D-38EF70F36286}"/>
              </a:ext>
            </a:extLst>
          </p:cNvPr>
          <p:cNvSpPr txBox="1"/>
          <p:nvPr/>
        </p:nvSpPr>
        <p:spPr>
          <a:xfrm>
            <a:off x="7232590" y="435614"/>
            <a:ext cx="609447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www.cisa.gov/report</a:t>
            </a:r>
          </a:p>
        </p:txBody>
      </p:sp>
    </p:spTree>
    <p:extLst>
      <p:ext uri="{BB962C8B-B14F-4D97-AF65-F5344CB8AC3E}">
        <p14:creationId xmlns:p14="http://schemas.microsoft.com/office/powerpoint/2010/main" val="268985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pic>
        <p:nvPicPr>
          <p:cNvPr id="5" name="Picture 4">
            <a:extLst>
              <a:ext uri="{FF2B5EF4-FFF2-40B4-BE49-F238E27FC236}">
                <a16:creationId xmlns:a16="http://schemas.microsoft.com/office/drawing/2014/main" id="{7F92311D-9190-0DAC-1BFA-B73AC0098F21}"/>
              </a:ext>
            </a:extLst>
          </p:cNvPr>
          <p:cNvPicPr>
            <a:picLocks noChangeAspect="1"/>
          </p:cNvPicPr>
          <p:nvPr/>
        </p:nvPicPr>
        <p:blipFill>
          <a:blip r:embed="rId3"/>
          <a:stretch>
            <a:fillRect/>
          </a:stretch>
        </p:blipFill>
        <p:spPr>
          <a:xfrm>
            <a:off x="1752600" y="528637"/>
            <a:ext cx="8686800" cy="5800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1876" y="190500"/>
            <a:ext cx="11029315" cy="6393180"/>
            <a:chOff x="531876" y="190500"/>
            <a:chExt cx="11029315" cy="6393180"/>
          </a:xfrm>
        </p:grpSpPr>
        <p:pic>
          <p:nvPicPr>
            <p:cNvPr id="3" name="object 3"/>
            <p:cNvPicPr/>
            <p:nvPr/>
          </p:nvPicPr>
          <p:blipFill>
            <a:blip r:embed="rId3" cstate="print"/>
            <a:stretch>
              <a:fillRect/>
            </a:stretch>
          </p:blipFill>
          <p:spPr>
            <a:xfrm>
              <a:off x="3293364" y="190500"/>
              <a:ext cx="8267699" cy="6377939"/>
            </a:xfrm>
            <a:prstGeom prst="rect">
              <a:avLst/>
            </a:prstGeom>
          </p:spPr>
        </p:pic>
        <p:pic>
          <p:nvPicPr>
            <p:cNvPr id="4" name="object 4"/>
            <p:cNvPicPr/>
            <p:nvPr/>
          </p:nvPicPr>
          <p:blipFill>
            <a:blip r:embed="rId4" cstate="print"/>
            <a:stretch>
              <a:fillRect/>
            </a:stretch>
          </p:blipFill>
          <p:spPr>
            <a:xfrm>
              <a:off x="531876" y="190500"/>
              <a:ext cx="2761487" cy="6393180"/>
            </a:xfrm>
            <a:prstGeom prst="rect">
              <a:avLst/>
            </a:prstGeom>
          </p:spPr>
        </p:pic>
      </p:gr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95488" y="6153934"/>
            <a:ext cx="144780" cy="147955"/>
          </a:xfrm>
          <a:prstGeom prst="rect">
            <a:avLst/>
          </a:prstGeom>
        </p:spPr>
        <p:txBody>
          <a:bodyPr vert="horz" wrap="square" lIns="0" tIns="12700" rIns="0" bIns="0" rtlCol="0">
            <a:spAutoFit/>
          </a:bodyPr>
          <a:lstStyle/>
          <a:p>
            <a:pPr marL="12700">
              <a:lnSpc>
                <a:spcPct val="100000"/>
              </a:lnSpc>
              <a:spcBef>
                <a:spcPts val="100"/>
              </a:spcBef>
            </a:pPr>
            <a:r>
              <a:rPr sz="800" spc="-25" dirty="0">
                <a:latin typeface="Franklin Gothic Book"/>
                <a:cs typeface="Franklin Gothic Book"/>
              </a:rPr>
              <a:t>12</a:t>
            </a:r>
            <a:endParaRPr sz="800">
              <a:latin typeface="Franklin Gothic Book"/>
              <a:cs typeface="Franklin Gothic Book"/>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171700">
              <a:lnSpc>
                <a:spcPct val="100000"/>
              </a:lnSpc>
              <a:spcBef>
                <a:spcPts val="95"/>
              </a:spcBef>
            </a:pPr>
            <a:r>
              <a:rPr dirty="0"/>
              <a:t>Any</a:t>
            </a:r>
            <a:r>
              <a:rPr spc="-90" dirty="0"/>
              <a:t> </a:t>
            </a:r>
            <a:r>
              <a:rPr spc="-10" dirty="0"/>
              <a:t>Questions?</a:t>
            </a:r>
          </a:p>
        </p:txBody>
      </p:sp>
      <p:sp>
        <p:nvSpPr>
          <p:cNvPr id="4" name="object 4"/>
          <p:cNvSpPr txBox="1">
            <a:spLocks noGrp="1"/>
          </p:cNvSpPr>
          <p:nvPr>
            <p:ph type="body" idx="1"/>
          </p:nvPr>
        </p:nvSpPr>
        <p:spPr>
          <a:xfrm>
            <a:off x="2026696" y="2195131"/>
            <a:ext cx="8138607" cy="3465051"/>
          </a:xfrm>
          <a:prstGeom prst="rect">
            <a:avLst/>
          </a:prstGeom>
        </p:spPr>
        <p:txBody>
          <a:bodyPr vert="horz" wrap="square" lIns="0" tIns="12700" rIns="0" bIns="0" rtlCol="0">
            <a:spAutoFit/>
          </a:bodyPr>
          <a:lstStyle/>
          <a:p>
            <a:pPr marL="319405" indent="-286385">
              <a:lnSpc>
                <a:spcPct val="100000"/>
              </a:lnSpc>
              <a:spcBef>
                <a:spcPts val="100"/>
              </a:spcBef>
              <a:buClr>
                <a:srgbClr val="0A4D83"/>
              </a:buClr>
              <a:buSzPct val="143750"/>
              <a:buFont typeface="Arial"/>
              <a:buChar char="•"/>
              <a:tabLst>
                <a:tab pos="320040" algn="l"/>
              </a:tabLst>
            </a:pPr>
            <a:r>
              <a:rPr dirty="0"/>
              <a:t>This</a:t>
            </a:r>
            <a:r>
              <a:rPr spc="-15" dirty="0"/>
              <a:t> </a:t>
            </a:r>
            <a:r>
              <a:rPr dirty="0"/>
              <a:t>briefing</a:t>
            </a:r>
            <a:r>
              <a:rPr spc="-15" dirty="0"/>
              <a:t> </a:t>
            </a:r>
            <a:r>
              <a:rPr dirty="0"/>
              <a:t>is</a:t>
            </a:r>
            <a:r>
              <a:rPr spc="-10" dirty="0"/>
              <a:t> </a:t>
            </a:r>
            <a:r>
              <a:rPr dirty="0"/>
              <a:t>not</a:t>
            </a:r>
            <a:r>
              <a:rPr spc="-5" dirty="0"/>
              <a:t> </a:t>
            </a:r>
            <a:r>
              <a:rPr dirty="0"/>
              <a:t>a substitute</a:t>
            </a:r>
            <a:r>
              <a:rPr spc="-55" dirty="0"/>
              <a:t> </a:t>
            </a:r>
            <a:r>
              <a:rPr dirty="0"/>
              <a:t>for</a:t>
            </a:r>
            <a:r>
              <a:rPr spc="-10" dirty="0"/>
              <a:t> </a:t>
            </a:r>
            <a:r>
              <a:rPr dirty="0"/>
              <a:t>reading</a:t>
            </a:r>
            <a:r>
              <a:rPr spc="-20" dirty="0"/>
              <a:t> </a:t>
            </a:r>
            <a:r>
              <a:rPr dirty="0"/>
              <a:t>the</a:t>
            </a:r>
            <a:r>
              <a:rPr spc="-15" dirty="0"/>
              <a:t> </a:t>
            </a:r>
            <a:r>
              <a:rPr spc="-10" dirty="0"/>
              <a:t>FARS/DFARS</a:t>
            </a:r>
          </a:p>
          <a:p>
            <a:pPr marL="20320">
              <a:lnSpc>
                <a:spcPct val="100000"/>
              </a:lnSpc>
              <a:spcBef>
                <a:spcPts val="1930"/>
              </a:spcBef>
              <a:buClr>
                <a:srgbClr val="0A4D83"/>
              </a:buClr>
              <a:buFont typeface="Arial"/>
              <a:buChar char="•"/>
            </a:pPr>
            <a:endParaRPr spc="-10" dirty="0"/>
          </a:p>
          <a:p>
            <a:pPr marL="319405" indent="-286385">
              <a:lnSpc>
                <a:spcPct val="100000"/>
              </a:lnSpc>
              <a:spcBef>
                <a:spcPts val="5"/>
              </a:spcBef>
              <a:buClr>
                <a:srgbClr val="0A4D83"/>
              </a:buClr>
              <a:buSzPct val="143750"/>
              <a:buFont typeface="Arial"/>
              <a:buChar char="•"/>
              <a:tabLst>
                <a:tab pos="320040" algn="l"/>
              </a:tabLst>
            </a:pPr>
            <a:r>
              <a:rPr dirty="0"/>
              <a:t>Resources</a:t>
            </a:r>
            <a:r>
              <a:rPr spc="-25" dirty="0"/>
              <a:t> </a:t>
            </a:r>
            <a:r>
              <a:rPr dirty="0"/>
              <a:t>and</a:t>
            </a:r>
            <a:r>
              <a:rPr spc="-10" dirty="0"/>
              <a:t> </a:t>
            </a:r>
            <a:r>
              <a:rPr dirty="0"/>
              <a:t>more</a:t>
            </a:r>
            <a:r>
              <a:rPr spc="-35" dirty="0"/>
              <a:t> </a:t>
            </a:r>
            <a:r>
              <a:rPr dirty="0"/>
              <a:t>modules</a:t>
            </a:r>
            <a:r>
              <a:rPr spc="-25" dirty="0"/>
              <a:t> </a:t>
            </a:r>
            <a:r>
              <a:rPr dirty="0"/>
              <a:t>like</a:t>
            </a:r>
            <a:r>
              <a:rPr spc="-15" dirty="0"/>
              <a:t> </a:t>
            </a:r>
            <a:r>
              <a:rPr dirty="0"/>
              <a:t>this</a:t>
            </a:r>
            <a:r>
              <a:rPr spc="-20" dirty="0"/>
              <a:t> </a:t>
            </a:r>
            <a:r>
              <a:rPr dirty="0"/>
              <a:t>are</a:t>
            </a:r>
            <a:r>
              <a:rPr spc="-15" dirty="0"/>
              <a:t> </a:t>
            </a:r>
            <a:r>
              <a:rPr dirty="0"/>
              <a:t>coming</a:t>
            </a:r>
            <a:r>
              <a:rPr spc="-20" dirty="0"/>
              <a:t> </a:t>
            </a:r>
            <a:r>
              <a:rPr dirty="0"/>
              <a:t>every</a:t>
            </a:r>
            <a:r>
              <a:rPr spc="-15" dirty="0"/>
              <a:t> </a:t>
            </a:r>
            <a:r>
              <a:rPr spc="-20" dirty="0"/>
              <a:t>day!</a:t>
            </a:r>
          </a:p>
          <a:p>
            <a:pPr marL="20320">
              <a:lnSpc>
                <a:spcPct val="100000"/>
              </a:lnSpc>
              <a:spcBef>
                <a:spcPts val="2260"/>
              </a:spcBef>
              <a:buClr>
                <a:srgbClr val="0A4D83"/>
              </a:buClr>
              <a:buFont typeface="Arial"/>
              <a:buChar char="•"/>
            </a:pPr>
            <a:endParaRPr spc="-20" dirty="0"/>
          </a:p>
          <a:p>
            <a:pPr marL="319405" marR="7620" indent="-287020">
              <a:lnSpc>
                <a:spcPts val="2590"/>
              </a:lnSpc>
              <a:buClr>
                <a:srgbClr val="0A4D83"/>
              </a:buClr>
              <a:buSzPct val="143750"/>
              <a:buFont typeface="Arial"/>
              <a:buChar char="•"/>
              <a:tabLst>
                <a:tab pos="320040" algn="l"/>
              </a:tabLst>
            </a:pPr>
            <a:r>
              <a:rPr dirty="0"/>
              <a:t>Please</a:t>
            </a:r>
            <a:r>
              <a:rPr spc="-35" dirty="0"/>
              <a:t> </a:t>
            </a:r>
            <a:r>
              <a:rPr dirty="0"/>
              <a:t>provide</a:t>
            </a:r>
            <a:r>
              <a:rPr spc="-55" dirty="0"/>
              <a:t> </a:t>
            </a:r>
            <a:r>
              <a:rPr dirty="0"/>
              <a:t>questions,</a:t>
            </a:r>
            <a:r>
              <a:rPr spc="-30" dirty="0"/>
              <a:t> </a:t>
            </a:r>
            <a:r>
              <a:rPr dirty="0"/>
              <a:t>feedback</a:t>
            </a:r>
            <a:r>
              <a:rPr spc="-30" dirty="0"/>
              <a:t> </a:t>
            </a:r>
            <a:r>
              <a:rPr dirty="0"/>
              <a:t>or</a:t>
            </a:r>
            <a:r>
              <a:rPr spc="-30" dirty="0"/>
              <a:t> </a:t>
            </a:r>
            <a:r>
              <a:rPr dirty="0"/>
              <a:t>if</a:t>
            </a:r>
            <a:r>
              <a:rPr spc="-25" dirty="0"/>
              <a:t> </a:t>
            </a:r>
            <a:r>
              <a:rPr dirty="0"/>
              <a:t>you</a:t>
            </a:r>
            <a:r>
              <a:rPr spc="-25" dirty="0"/>
              <a:t> </a:t>
            </a:r>
            <a:r>
              <a:rPr dirty="0"/>
              <a:t>just</a:t>
            </a:r>
            <a:r>
              <a:rPr spc="-40" dirty="0"/>
              <a:t> </a:t>
            </a:r>
            <a:r>
              <a:rPr dirty="0"/>
              <a:t>want</a:t>
            </a:r>
            <a:r>
              <a:rPr spc="-10" dirty="0"/>
              <a:t> </a:t>
            </a:r>
            <a:r>
              <a:rPr dirty="0"/>
              <a:t>to</a:t>
            </a:r>
            <a:r>
              <a:rPr spc="-45" dirty="0"/>
              <a:t> </a:t>
            </a:r>
            <a:r>
              <a:rPr spc="-20" dirty="0"/>
              <a:t>talk </a:t>
            </a:r>
            <a:r>
              <a:rPr dirty="0"/>
              <a:t>about</a:t>
            </a:r>
            <a:r>
              <a:rPr spc="-35" dirty="0"/>
              <a:t> </a:t>
            </a:r>
            <a:r>
              <a:rPr dirty="0"/>
              <a:t>your</a:t>
            </a:r>
            <a:r>
              <a:rPr spc="-25" dirty="0"/>
              <a:t> </a:t>
            </a:r>
            <a:r>
              <a:rPr dirty="0"/>
              <a:t>cyber</a:t>
            </a:r>
            <a:r>
              <a:rPr spc="-35" dirty="0"/>
              <a:t> </a:t>
            </a:r>
            <a:r>
              <a:rPr dirty="0"/>
              <a:t>security</a:t>
            </a:r>
            <a:r>
              <a:rPr spc="-45" dirty="0"/>
              <a:t> </a:t>
            </a:r>
            <a:r>
              <a:rPr dirty="0"/>
              <a:t>/data</a:t>
            </a:r>
            <a:r>
              <a:rPr spc="-45" dirty="0"/>
              <a:t> </a:t>
            </a:r>
            <a:r>
              <a:rPr dirty="0"/>
              <a:t>protection</a:t>
            </a:r>
            <a:r>
              <a:rPr spc="-55" dirty="0"/>
              <a:t> </a:t>
            </a:r>
            <a:r>
              <a:rPr dirty="0"/>
              <a:t>questions</a:t>
            </a:r>
            <a:r>
              <a:rPr spc="-35" dirty="0"/>
              <a:t> </a:t>
            </a:r>
            <a:r>
              <a:rPr spc="-25" dirty="0"/>
              <a:t>at </a:t>
            </a:r>
            <a:r>
              <a:rPr spc="-20" dirty="0">
                <a:hlinkClick r:id="rId3"/>
              </a:rPr>
              <a:t>https://www.safcn.af.mil/Contact-</a:t>
            </a:r>
            <a:r>
              <a:rPr spc="-25" dirty="0">
                <a:hlinkClick r:id="rId3"/>
              </a:rPr>
              <a:t>Us/</a:t>
            </a:r>
          </a:p>
          <a:p>
            <a:pPr marL="490220">
              <a:lnSpc>
                <a:spcPts val="3400"/>
              </a:lnSpc>
            </a:pPr>
            <a:endParaRPr sz="2900" dirty="0">
              <a:latin typeface="Wingdings"/>
              <a:cs typeface="Wingding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95488" y="6153934"/>
            <a:ext cx="85725" cy="147955"/>
          </a:xfrm>
          <a:prstGeom prst="rect">
            <a:avLst/>
          </a:prstGeom>
        </p:spPr>
        <p:txBody>
          <a:bodyPr vert="horz" wrap="square" lIns="0" tIns="12700" rIns="0" bIns="0" rtlCol="0">
            <a:spAutoFit/>
          </a:bodyPr>
          <a:lstStyle/>
          <a:p>
            <a:pPr marL="12700">
              <a:lnSpc>
                <a:spcPct val="100000"/>
              </a:lnSpc>
              <a:spcBef>
                <a:spcPts val="100"/>
              </a:spcBef>
            </a:pPr>
            <a:r>
              <a:rPr sz="800" spc="-50" dirty="0">
                <a:latin typeface="Franklin Gothic Book"/>
                <a:cs typeface="Franklin Gothic Book"/>
              </a:rPr>
              <a:t>2</a:t>
            </a:r>
            <a:endParaRPr sz="800">
              <a:latin typeface="Franklin Gothic Book"/>
              <a:cs typeface="Franklin Gothic Book"/>
            </a:endParaRPr>
          </a:p>
        </p:txBody>
      </p:sp>
      <p:grpSp>
        <p:nvGrpSpPr>
          <p:cNvPr id="3" name="object 3"/>
          <p:cNvGrpSpPr/>
          <p:nvPr/>
        </p:nvGrpSpPr>
        <p:grpSpPr>
          <a:xfrm>
            <a:off x="2420111" y="4029461"/>
            <a:ext cx="3604260" cy="1524000"/>
            <a:chOff x="2420111" y="4029461"/>
            <a:chExt cx="3604260" cy="1524000"/>
          </a:xfrm>
        </p:grpSpPr>
        <p:sp>
          <p:nvSpPr>
            <p:cNvPr id="4" name="object 4"/>
            <p:cNvSpPr/>
            <p:nvPr/>
          </p:nvSpPr>
          <p:spPr>
            <a:xfrm>
              <a:off x="2420111" y="4029461"/>
              <a:ext cx="1740535" cy="1515110"/>
            </a:xfrm>
            <a:custGeom>
              <a:avLst/>
              <a:gdLst/>
              <a:ahLst/>
              <a:cxnLst/>
              <a:rect l="l" t="t" r="r" b="b"/>
              <a:pathLst>
                <a:path w="1740535" h="1515110">
                  <a:moveTo>
                    <a:pt x="1487932" y="0"/>
                  </a:moveTo>
                  <a:lnTo>
                    <a:pt x="252476" y="0"/>
                  </a:lnTo>
                  <a:lnTo>
                    <a:pt x="207094" y="4067"/>
                  </a:lnTo>
                  <a:lnTo>
                    <a:pt x="164381" y="15794"/>
                  </a:lnTo>
                  <a:lnTo>
                    <a:pt x="125048" y="34468"/>
                  </a:lnTo>
                  <a:lnTo>
                    <a:pt x="89811" y="59376"/>
                  </a:lnTo>
                  <a:lnTo>
                    <a:pt x="59380" y="89805"/>
                  </a:lnTo>
                  <a:lnTo>
                    <a:pt x="34471" y="125043"/>
                  </a:lnTo>
                  <a:lnTo>
                    <a:pt x="15796" y="164375"/>
                  </a:lnTo>
                  <a:lnTo>
                    <a:pt x="4067" y="207091"/>
                  </a:lnTo>
                  <a:lnTo>
                    <a:pt x="0" y="252476"/>
                  </a:lnTo>
                  <a:lnTo>
                    <a:pt x="0" y="1262367"/>
                  </a:lnTo>
                  <a:lnTo>
                    <a:pt x="4067" y="1307752"/>
                  </a:lnTo>
                  <a:lnTo>
                    <a:pt x="15796" y="1350468"/>
                  </a:lnTo>
                  <a:lnTo>
                    <a:pt x="34471" y="1389803"/>
                  </a:lnTo>
                  <a:lnTo>
                    <a:pt x="59380" y="1425042"/>
                  </a:lnTo>
                  <a:lnTo>
                    <a:pt x="89811" y="1455473"/>
                  </a:lnTo>
                  <a:lnTo>
                    <a:pt x="125048" y="1480383"/>
                  </a:lnTo>
                  <a:lnTo>
                    <a:pt x="164381" y="1499059"/>
                  </a:lnTo>
                  <a:lnTo>
                    <a:pt x="207094" y="1510788"/>
                  </a:lnTo>
                  <a:lnTo>
                    <a:pt x="252476" y="1514856"/>
                  </a:lnTo>
                  <a:lnTo>
                    <a:pt x="1487932" y="1514856"/>
                  </a:lnTo>
                  <a:lnTo>
                    <a:pt x="1533313" y="1510788"/>
                  </a:lnTo>
                  <a:lnTo>
                    <a:pt x="1576026" y="1499059"/>
                  </a:lnTo>
                  <a:lnTo>
                    <a:pt x="1615359" y="1480383"/>
                  </a:lnTo>
                  <a:lnTo>
                    <a:pt x="1650596" y="1455473"/>
                  </a:lnTo>
                  <a:lnTo>
                    <a:pt x="1681027" y="1425042"/>
                  </a:lnTo>
                  <a:lnTo>
                    <a:pt x="1705936" y="1389803"/>
                  </a:lnTo>
                  <a:lnTo>
                    <a:pt x="1724611" y="1350468"/>
                  </a:lnTo>
                  <a:lnTo>
                    <a:pt x="1736340" y="1307752"/>
                  </a:lnTo>
                  <a:lnTo>
                    <a:pt x="1740408" y="1262367"/>
                  </a:lnTo>
                  <a:lnTo>
                    <a:pt x="1740408" y="252476"/>
                  </a:lnTo>
                  <a:lnTo>
                    <a:pt x="1736340" y="207091"/>
                  </a:lnTo>
                  <a:lnTo>
                    <a:pt x="1724611" y="164375"/>
                  </a:lnTo>
                  <a:lnTo>
                    <a:pt x="1705936" y="125043"/>
                  </a:lnTo>
                  <a:lnTo>
                    <a:pt x="1681027" y="89805"/>
                  </a:lnTo>
                  <a:lnTo>
                    <a:pt x="1650596" y="59376"/>
                  </a:lnTo>
                  <a:lnTo>
                    <a:pt x="1615359" y="34468"/>
                  </a:lnTo>
                  <a:lnTo>
                    <a:pt x="1576026" y="15794"/>
                  </a:lnTo>
                  <a:lnTo>
                    <a:pt x="1533313" y="4067"/>
                  </a:lnTo>
                  <a:lnTo>
                    <a:pt x="1487932" y="0"/>
                  </a:lnTo>
                  <a:close/>
                </a:path>
              </a:pathLst>
            </a:custGeom>
            <a:solidFill>
              <a:srgbClr val="905D9C"/>
            </a:solidFill>
          </p:spPr>
          <p:txBody>
            <a:bodyPr wrap="square" lIns="0" tIns="0" rIns="0" bIns="0" rtlCol="0"/>
            <a:lstStyle/>
            <a:p>
              <a:endParaRPr/>
            </a:p>
          </p:txBody>
        </p:sp>
        <p:sp>
          <p:nvSpPr>
            <p:cNvPr id="5" name="object 5"/>
            <p:cNvSpPr/>
            <p:nvPr/>
          </p:nvSpPr>
          <p:spPr>
            <a:xfrm>
              <a:off x="4276344" y="4038605"/>
              <a:ext cx="1748155" cy="1515110"/>
            </a:xfrm>
            <a:custGeom>
              <a:avLst/>
              <a:gdLst/>
              <a:ahLst/>
              <a:cxnLst/>
              <a:rect l="l" t="t" r="r" b="b"/>
              <a:pathLst>
                <a:path w="1748154" h="1515110">
                  <a:moveTo>
                    <a:pt x="1495552" y="0"/>
                  </a:moveTo>
                  <a:lnTo>
                    <a:pt x="252476" y="0"/>
                  </a:lnTo>
                  <a:lnTo>
                    <a:pt x="207094" y="4067"/>
                  </a:lnTo>
                  <a:lnTo>
                    <a:pt x="164381" y="15794"/>
                  </a:lnTo>
                  <a:lnTo>
                    <a:pt x="125048" y="34468"/>
                  </a:lnTo>
                  <a:lnTo>
                    <a:pt x="89811" y="59376"/>
                  </a:lnTo>
                  <a:lnTo>
                    <a:pt x="59380" y="89805"/>
                  </a:lnTo>
                  <a:lnTo>
                    <a:pt x="34471" y="125043"/>
                  </a:lnTo>
                  <a:lnTo>
                    <a:pt x="15796" y="164375"/>
                  </a:lnTo>
                  <a:lnTo>
                    <a:pt x="4067" y="207091"/>
                  </a:lnTo>
                  <a:lnTo>
                    <a:pt x="0" y="252475"/>
                  </a:lnTo>
                  <a:lnTo>
                    <a:pt x="0" y="1262367"/>
                  </a:lnTo>
                  <a:lnTo>
                    <a:pt x="4067" y="1307752"/>
                  </a:lnTo>
                  <a:lnTo>
                    <a:pt x="15796" y="1350468"/>
                  </a:lnTo>
                  <a:lnTo>
                    <a:pt x="34471" y="1389803"/>
                  </a:lnTo>
                  <a:lnTo>
                    <a:pt x="59380" y="1425042"/>
                  </a:lnTo>
                  <a:lnTo>
                    <a:pt x="89811" y="1455473"/>
                  </a:lnTo>
                  <a:lnTo>
                    <a:pt x="125048" y="1480383"/>
                  </a:lnTo>
                  <a:lnTo>
                    <a:pt x="164381" y="1499059"/>
                  </a:lnTo>
                  <a:lnTo>
                    <a:pt x="207094" y="1510788"/>
                  </a:lnTo>
                  <a:lnTo>
                    <a:pt x="252476" y="1514856"/>
                  </a:lnTo>
                  <a:lnTo>
                    <a:pt x="1495552" y="1514856"/>
                  </a:lnTo>
                  <a:lnTo>
                    <a:pt x="1540933" y="1510788"/>
                  </a:lnTo>
                  <a:lnTo>
                    <a:pt x="1583646" y="1499059"/>
                  </a:lnTo>
                  <a:lnTo>
                    <a:pt x="1622979" y="1480383"/>
                  </a:lnTo>
                  <a:lnTo>
                    <a:pt x="1658216" y="1455473"/>
                  </a:lnTo>
                  <a:lnTo>
                    <a:pt x="1688647" y="1425042"/>
                  </a:lnTo>
                  <a:lnTo>
                    <a:pt x="1713556" y="1389803"/>
                  </a:lnTo>
                  <a:lnTo>
                    <a:pt x="1732231" y="1350468"/>
                  </a:lnTo>
                  <a:lnTo>
                    <a:pt x="1743960" y="1307752"/>
                  </a:lnTo>
                  <a:lnTo>
                    <a:pt x="1748027" y="1262367"/>
                  </a:lnTo>
                  <a:lnTo>
                    <a:pt x="1748027" y="252475"/>
                  </a:lnTo>
                  <a:lnTo>
                    <a:pt x="1743960" y="207091"/>
                  </a:lnTo>
                  <a:lnTo>
                    <a:pt x="1732231" y="164375"/>
                  </a:lnTo>
                  <a:lnTo>
                    <a:pt x="1713556" y="125043"/>
                  </a:lnTo>
                  <a:lnTo>
                    <a:pt x="1688647" y="89805"/>
                  </a:lnTo>
                  <a:lnTo>
                    <a:pt x="1658216" y="59376"/>
                  </a:lnTo>
                  <a:lnTo>
                    <a:pt x="1622979" y="34468"/>
                  </a:lnTo>
                  <a:lnTo>
                    <a:pt x="1583646" y="15794"/>
                  </a:lnTo>
                  <a:lnTo>
                    <a:pt x="1540933" y="4067"/>
                  </a:lnTo>
                  <a:lnTo>
                    <a:pt x="1495552" y="0"/>
                  </a:lnTo>
                  <a:close/>
                </a:path>
              </a:pathLst>
            </a:custGeom>
            <a:solidFill>
              <a:srgbClr val="00A0D5"/>
            </a:solidFill>
          </p:spPr>
          <p:txBody>
            <a:bodyPr wrap="square" lIns="0" tIns="0" rIns="0" bIns="0" rtlCol="0"/>
            <a:lstStyle/>
            <a:p>
              <a:endParaRPr/>
            </a:p>
          </p:txBody>
        </p:sp>
      </p:grpSp>
      <p:sp>
        <p:nvSpPr>
          <p:cNvPr id="6" name="object 6"/>
          <p:cNvSpPr/>
          <p:nvPr/>
        </p:nvSpPr>
        <p:spPr>
          <a:xfrm>
            <a:off x="9886188" y="4029462"/>
            <a:ext cx="1731645" cy="1515110"/>
          </a:xfrm>
          <a:custGeom>
            <a:avLst/>
            <a:gdLst/>
            <a:ahLst/>
            <a:cxnLst/>
            <a:rect l="l" t="t" r="r" b="b"/>
            <a:pathLst>
              <a:path w="1731645" h="1515110">
                <a:moveTo>
                  <a:pt x="1478788" y="0"/>
                </a:moveTo>
                <a:lnTo>
                  <a:pt x="252476" y="0"/>
                </a:lnTo>
                <a:lnTo>
                  <a:pt x="207094" y="4067"/>
                </a:lnTo>
                <a:lnTo>
                  <a:pt x="164381" y="15794"/>
                </a:lnTo>
                <a:lnTo>
                  <a:pt x="125048" y="34468"/>
                </a:lnTo>
                <a:lnTo>
                  <a:pt x="89811" y="59376"/>
                </a:lnTo>
                <a:lnTo>
                  <a:pt x="59380" y="89805"/>
                </a:lnTo>
                <a:lnTo>
                  <a:pt x="34471" y="125043"/>
                </a:lnTo>
                <a:lnTo>
                  <a:pt x="15796" y="164375"/>
                </a:lnTo>
                <a:lnTo>
                  <a:pt x="4067" y="207091"/>
                </a:lnTo>
                <a:lnTo>
                  <a:pt x="0" y="252475"/>
                </a:lnTo>
                <a:lnTo>
                  <a:pt x="0" y="1262367"/>
                </a:lnTo>
                <a:lnTo>
                  <a:pt x="4067" y="1307752"/>
                </a:lnTo>
                <a:lnTo>
                  <a:pt x="15796" y="1350468"/>
                </a:lnTo>
                <a:lnTo>
                  <a:pt x="34471" y="1389803"/>
                </a:lnTo>
                <a:lnTo>
                  <a:pt x="59380" y="1425042"/>
                </a:lnTo>
                <a:lnTo>
                  <a:pt x="89811" y="1455473"/>
                </a:lnTo>
                <a:lnTo>
                  <a:pt x="125048" y="1480383"/>
                </a:lnTo>
                <a:lnTo>
                  <a:pt x="164381" y="1499059"/>
                </a:lnTo>
                <a:lnTo>
                  <a:pt x="207094" y="1510788"/>
                </a:lnTo>
                <a:lnTo>
                  <a:pt x="252476" y="1514856"/>
                </a:lnTo>
                <a:lnTo>
                  <a:pt x="1478788" y="1514856"/>
                </a:lnTo>
                <a:lnTo>
                  <a:pt x="1524169" y="1510788"/>
                </a:lnTo>
                <a:lnTo>
                  <a:pt x="1566882" y="1499059"/>
                </a:lnTo>
                <a:lnTo>
                  <a:pt x="1606215" y="1480383"/>
                </a:lnTo>
                <a:lnTo>
                  <a:pt x="1641452" y="1455473"/>
                </a:lnTo>
                <a:lnTo>
                  <a:pt x="1671883" y="1425042"/>
                </a:lnTo>
                <a:lnTo>
                  <a:pt x="1696792" y="1389803"/>
                </a:lnTo>
                <a:lnTo>
                  <a:pt x="1715467" y="1350468"/>
                </a:lnTo>
                <a:lnTo>
                  <a:pt x="1727196" y="1307752"/>
                </a:lnTo>
                <a:lnTo>
                  <a:pt x="1731264" y="1262367"/>
                </a:lnTo>
                <a:lnTo>
                  <a:pt x="1731264" y="252475"/>
                </a:lnTo>
                <a:lnTo>
                  <a:pt x="1727196" y="207091"/>
                </a:lnTo>
                <a:lnTo>
                  <a:pt x="1715467" y="164375"/>
                </a:lnTo>
                <a:lnTo>
                  <a:pt x="1696792" y="125043"/>
                </a:lnTo>
                <a:lnTo>
                  <a:pt x="1671883" y="89805"/>
                </a:lnTo>
                <a:lnTo>
                  <a:pt x="1641452" y="59376"/>
                </a:lnTo>
                <a:lnTo>
                  <a:pt x="1606215" y="34468"/>
                </a:lnTo>
                <a:lnTo>
                  <a:pt x="1566882" y="15794"/>
                </a:lnTo>
                <a:lnTo>
                  <a:pt x="1524169" y="4067"/>
                </a:lnTo>
                <a:lnTo>
                  <a:pt x="1478788" y="0"/>
                </a:lnTo>
                <a:close/>
              </a:path>
            </a:pathLst>
          </a:custGeom>
          <a:solidFill>
            <a:srgbClr val="C53937"/>
          </a:solidFill>
        </p:spPr>
        <p:txBody>
          <a:bodyPr wrap="square" lIns="0" tIns="0" rIns="0" bIns="0" rtlCol="0"/>
          <a:lstStyle/>
          <a:p>
            <a:endParaRPr/>
          </a:p>
        </p:txBody>
      </p:sp>
      <p:sp>
        <p:nvSpPr>
          <p:cNvPr id="7" name="object 7"/>
          <p:cNvSpPr/>
          <p:nvPr/>
        </p:nvSpPr>
        <p:spPr>
          <a:xfrm>
            <a:off x="8031480" y="4029461"/>
            <a:ext cx="1750060" cy="1515110"/>
          </a:xfrm>
          <a:custGeom>
            <a:avLst/>
            <a:gdLst/>
            <a:ahLst/>
            <a:cxnLst/>
            <a:rect l="l" t="t" r="r" b="b"/>
            <a:pathLst>
              <a:path w="1750059" h="1515110">
                <a:moveTo>
                  <a:pt x="1497076" y="0"/>
                </a:moveTo>
                <a:lnTo>
                  <a:pt x="252476" y="0"/>
                </a:lnTo>
                <a:lnTo>
                  <a:pt x="207094" y="4067"/>
                </a:lnTo>
                <a:lnTo>
                  <a:pt x="164381" y="15794"/>
                </a:lnTo>
                <a:lnTo>
                  <a:pt x="125048" y="34468"/>
                </a:lnTo>
                <a:lnTo>
                  <a:pt x="89811" y="59376"/>
                </a:lnTo>
                <a:lnTo>
                  <a:pt x="59380" y="89805"/>
                </a:lnTo>
                <a:lnTo>
                  <a:pt x="34471" y="125043"/>
                </a:lnTo>
                <a:lnTo>
                  <a:pt x="15796" y="164375"/>
                </a:lnTo>
                <a:lnTo>
                  <a:pt x="4067" y="207091"/>
                </a:lnTo>
                <a:lnTo>
                  <a:pt x="0" y="252476"/>
                </a:lnTo>
                <a:lnTo>
                  <a:pt x="0" y="1262367"/>
                </a:lnTo>
                <a:lnTo>
                  <a:pt x="4067" y="1307752"/>
                </a:lnTo>
                <a:lnTo>
                  <a:pt x="15796" y="1350468"/>
                </a:lnTo>
                <a:lnTo>
                  <a:pt x="34471" y="1389803"/>
                </a:lnTo>
                <a:lnTo>
                  <a:pt x="59380" y="1425042"/>
                </a:lnTo>
                <a:lnTo>
                  <a:pt x="89811" y="1455473"/>
                </a:lnTo>
                <a:lnTo>
                  <a:pt x="125048" y="1480383"/>
                </a:lnTo>
                <a:lnTo>
                  <a:pt x="164381" y="1499059"/>
                </a:lnTo>
                <a:lnTo>
                  <a:pt x="207094" y="1510788"/>
                </a:lnTo>
                <a:lnTo>
                  <a:pt x="252476" y="1514856"/>
                </a:lnTo>
                <a:lnTo>
                  <a:pt x="1497076" y="1514856"/>
                </a:lnTo>
                <a:lnTo>
                  <a:pt x="1542457" y="1510788"/>
                </a:lnTo>
                <a:lnTo>
                  <a:pt x="1585170" y="1499059"/>
                </a:lnTo>
                <a:lnTo>
                  <a:pt x="1624503" y="1480383"/>
                </a:lnTo>
                <a:lnTo>
                  <a:pt x="1659740" y="1455473"/>
                </a:lnTo>
                <a:lnTo>
                  <a:pt x="1690171" y="1425042"/>
                </a:lnTo>
                <a:lnTo>
                  <a:pt x="1715080" y="1389803"/>
                </a:lnTo>
                <a:lnTo>
                  <a:pt x="1733755" y="1350468"/>
                </a:lnTo>
                <a:lnTo>
                  <a:pt x="1745484" y="1307752"/>
                </a:lnTo>
                <a:lnTo>
                  <a:pt x="1749552" y="1262367"/>
                </a:lnTo>
                <a:lnTo>
                  <a:pt x="1749552" y="252476"/>
                </a:lnTo>
                <a:lnTo>
                  <a:pt x="1745484" y="207091"/>
                </a:lnTo>
                <a:lnTo>
                  <a:pt x="1733755" y="164375"/>
                </a:lnTo>
                <a:lnTo>
                  <a:pt x="1715080" y="125043"/>
                </a:lnTo>
                <a:lnTo>
                  <a:pt x="1690171" y="89805"/>
                </a:lnTo>
                <a:lnTo>
                  <a:pt x="1659740" y="59376"/>
                </a:lnTo>
                <a:lnTo>
                  <a:pt x="1624503" y="34468"/>
                </a:lnTo>
                <a:lnTo>
                  <a:pt x="1585170" y="15794"/>
                </a:lnTo>
                <a:lnTo>
                  <a:pt x="1542457" y="4067"/>
                </a:lnTo>
                <a:lnTo>
                  <a:pt x="1497076" y="0"/>
                </a:lnTo>
                <a:close/>
              </a:path>
            </a:pathLst>
          </a:custGeom>
          <a:solidFill>
            <a:srgbClr val="52A347"/>
          </a:solidFill>
        </p:spPr>
        <p:txBody>
          <a:bodyPr wrap="square" lIns="0" tIns="0" rIns="0" bIns="0" rtlCol="0"/>
          <a:lstStyle/>
          <a:p>
            <a:endParaRPr/>
          </a:p>
        </p:txBody>
      </p:sp>
      <p:sp>
        <p:nvSpPr>
          <p:cNvPr id="8" name="object 8"/>
          <p:cNvSpPr txBox="1">
            <a:spLocks noGrp="1"/>
          </p:cNvSpPr>
          <p:nvPr>
            <p:ph type="title"/>
          </p:nvPr>
        </p:nvSpPr>
        <p:spPr>
          <a:xfrm>
            <a:off x="835436" y="1051924"/>
            <a:ext cx="10521315" cy="635000"/>
          </a:xfrm>
          <a:prstGeom prst="rect">
            <a:avLst/>
          </a:prstGeom>
        </p:spPr>
        <p:txBody>
          <a:bodyPr vert="horz" wrap="square" lIns="0" tIns="12065" rIns="0" bIns="0" rtlCol="0">
            <a:spAutoFit/>
          </a:bodyPr>
          <a:lstStyle/>
          <a:p>
            <a:pPr marL="12700">
              <a:lnSpc>
                <a:spcPct val="100000"/>
              </a:lnSpc>
              <a:spcBef>
                <a:spcPts val="95"/>
              </a:spcBef>
            </a:pPr>
            <a:r>
              <a:rPr dirty="0"/>
              <a:t>Federal</a:t>
            </a:r>
            <a:r>
              <a:rPr spc="-155" dirty="0"/>
              <a:t> </a:t>
            </a:r>
            <a:r>
              <a:rPr dirty="0"/>
              <a:t>Acquisition</a:t>
            </a:r>
            <a:r>
              <a:rPr spc="-150" dirty="0"/>
              <a:t> </a:t>
            </a:r>
            <a:r>
              <a:rPr dirty="0"/>
              <a:t>Regulation</a:t>
            </a:r>
            <a:r>
              <a:rPr spc="-150" dirty="0"/>
              <a:t> </a:t>
            </a:r>
            <a:r>
              <a:rPr spc="-10" dirty="0"/>
              <a:t>(FAR)</a:t>
            </a:r>
            <a:r>
              <a:rPr spc="-145" dirty="0"/>
              <a:t> </a:t>
            </a:r>
            <a:r>
              <a:rPr dirty="0"/>
              <a:t>and</a:t>
            </a:r>
            <a:r>
              <a:rPr spc="-125" dirty="0"/>
              <a:t> </a:t>
            </a:r>
            <a:r>
              <a:rPr spc="-10" dirty="0"/>
              <a:t>DFARS</a:t>
            </a:r>
          </a:p>
        </p:txBody>
      </p:sp>
      <p:sp>
        <p:nvSpPr>
          <p:cNvPr id="9" name="object 9"/>
          <p:cNvSpPr txBox="1"/>
          <p:nvPr/>
        </p:nvSpPr>
        <p:spPr>
          <a:xfrm>
            <a:off x="1259805" y="1854032"/>
            <a:ext cx="10283825" cy="1565910"/>
          </a:xfrm>
          <a:prstGeom prst="rect">
            <a:avLst/>
          </a:prstGeom>
        </p:spPr>
        <p:txBody>
          <a:bodyPr vert="horz" wrap="square" lIns="0" tIns="47625" rIns="0" bIns="0" rtlCol="0">
            <a:spAutoFit/>
          </a:bodyPr>
          <a:lstStyle/>
          <a:p>
            <a:pPr marL="12700" marR="5080">
              <a:lnSpc>
                <a:spcPts val="2160"/>
              </a:lnSpc>
              <a:spcBef>
                <a:spcPts val="375"/>
              </a:spcBef>
            </a:pPr>
            <a:r>
              <a:rPr sz="2000" dirty="0">
                <a:latin typeface="Franklin Gothic Book"/>
                <a:cs typeface="Franklin Gothic Book"/>
              </a:rPr>
              <a:t>Small</a:t>
            </a:r>
            <a:r>
              <a:rPr sz="2000" spc="-60" dirty="0">
                <a:latin typeface="Franklin Gothic Book"/>
                <a:cs typeface="Franklin Gothic Book"/>
              </a:rPr>
              <a:t> </a:t>
            </a:r>
            <a:r>
              <a:rPr sz="2000" dirty="0">
                <a:latin typeface="Franklin Gothic Book"/>
                <a:cs typeface="Franklin Gothic Book"/>
              </a:rPr>
              <a:t>Business</a:t>
            </a:r>
            <a:r>
              <a:rPr sz="2000" spc="-40" dirty="0">
                <a:latin typeface="Franklin Gothic Book"/>
                <a:cs typeface="Franklin Gothic Book"/>
              </a:rPr>
              <a:t> </a:t>
            </a:r>
            <a:r>
              <a:rPr sz="2000" dirty="0">
                <a:latin typeface="Franklin Gothic Book"/>
                <a:cs typeface="Franklin Gothic Book"/>
              </a:rPr>
              <a:t>contracts</a:t>
            </a:r>
            <a:r>
              <a:rPr sz="2000" spc="-55" dirty="0">
                <a:latin typeface="Franklin Gothic Book"/>
                <a:cs typeface="Franklin Gothic Book"/>
              </a:rPr>
              <a:t> </a:t>
            </a:r>
            <a:r>
              <a:rPr sz="2000" dirty="0">
                <a:latin typeface="Franklin Gothic Book"/>
                <a:cs typeface="Franklin Gothic Book"/>
              </a:rPr>
              <a:t>contains</a:t>
            </a:r>
            <a:r>
              <a:rPr sz="2000" spc="-65" dirty="0">
                <a:latin typeface="Franklin Gothic Book"/>
                <a:cs typeface="Franklin Gothic Book"/>
              </a:rPr>
              <a:t> </a:t>
            </a:r>
            <a:r>
              <a:rPr sz="2000" dirty="0">
                <a:latin typeface="Franklin Gothic Book"/>
                <a:cs typeface="Franklin Gothic Book"/>
              </a:rPr>
              <a:t>many</a:t>
            </a:r>
            <a:r>
              <a:rPr sz="2000" spc="-65" dirty="0">
                <a:latin typeface="Franklin Gothic Book"/>
                <a:cs typeface="Franklin Gothic Book"/>
              </a:rPr>
              <a:t> </a:t>
            </a:r>
            <a:r>
              <a:rPr sz="2000" dirty="0">
                <a:latin typeface="Franklin Gothic Book"/>
                <a:cs typeface="Franklin Gothic Book"/>
              </a:rPr>
              <a:t>FARS</a:t>
            </a:r>
            <a:r>
              <a:rPr sz="2000" spc="-55" dirty="0">
                <a:latin typeface="Franklin Gothic Book"/>
                <a:cs typeface="Franklin Gothic Book"/>
              </a:rPr>
              <a:t> </a:t>
            </a:r>
            <a:r>
              <a:rPr sz="2000" dirty="0">
                <a:latin typeface="Franklin Gothic Book"/>
                <a:cs typeface="Franklin Gothic Book"/>
              </a:rPr>
              <a:t>and</a:t>
            </a:r>
            <a:r>
              <a:rPr sz="2000" spc="-60" dirty="0">
                <a:latin typeface="Franklin Gothic Book"/>
                <a:cs typeface="Franklin Gothic Book"/>
              </a:rPr>
              <a:t> </a:t>
            </a:r>
            <a:r>
              <a:rPr sz="2000" dirty="0">
                <a:latin typeface="Franklin Gothic Book"/>
                <a:cs typeface="Franklin Gothic Book"/>
              </a:rPr>
              <a:t>DFARS,</a:t>
            </a:r>
            <a:r>
              <a:rPr sz="2000" spc="-45" dirty="0">
                <a:latin typeface="Franklin Gothic Book"/>
                <a:cs typeface="Franklin Gothic Book"/>
              </a:rPr>
              <a:t> </a:t>
            </a:r>
            <a:r>
              <a:rPr sz="2000" dirty="0">
                <a:latin typeface="Franklin Gothic Book"/>
                <a:cs typeface="Franklin Gothic Book"/>
              </a:rPr>
              <a:t>some</a:t>
            </a:r>
            <a:r>
              <a:rPr sz="2000" spc="-70" dirty="0">
                <a:latin typeface="Franklin Gothic Book"/>
                <a:cs typeface="Franklin Gothic Book"/>
              </a:rPr>
              <a:t> </a:t>
            </a:r>
            <a:r>
              <a:rPr sz="2000" dirty="0">
                <a:latin typeface="Franklin Gothic Book"/>
                <a:cs typeface="Franklin Gothic Book"/>
              </a:rPr>
              <a:t>are</a:t>
            </a:r>
            <a:r>
              <a:rPr sz="2000" spc="-50" dirty="0">
                <a:latin typeface="Franklin Gothic Book"/>
                <a:cs typeface="Franklin Gothic Book"/>
              </a:rPr>
              <a:t> </a:t>
            </a:r>
            <a:r>
              <a:rPr sz="2000" dirty="0">
                <a:latin typeface="Franklin Gothic Book"/>
                <a:cs typeface="Franklin Gothic Book"/>
              </a:rPr>
              <a:t>listed</a:t>
            </a:r>
            <a:r>
              <a:rPr sz="2000" spc="-50" dirty="0">
                <a:latin typeface="Franklin Gothic Book"/>
                <a:cs typeface="Franklin Gothic Book"/>
              </a:rPr>
              <a:t> </a:t>
            </a:r>
            <a:r>
              <a:rPr sz="2000" dirty="0">
                <a:latin typeface="Franklin Gothic Book"/>
                <a:cs typeface="Franklin Gothic Book"/>
              </a:rPr>
              <a:t>some</a:t>
            </a:r>
            <a:r>
              <a:rPr sz="2000" spc="-70" dirty="0">
                <a:latin typeface="Franklin Gothic Book"/>
                <a:cs typeface="Franklin Gothic Book"/>
              </a:rPr>
              <a:t> </a:t>
            </a:r>
            <a:r>
              <a:rPr sz="2000" dirty="0">
                <a:latin typeface="Franklin Gothic Book"/>
                <a:cs typeface="Franklin Gothic Book"/>
              </a:rPr>
              <a:t>are</a:t>
            </a:r>
            <a:r>
              <a:rPr sz="2000" spc="-45" dirty="0">
                <a:latin typeface="Franklin Gothic Book"/>
                <a:cs typeface="Franklin Gothic Book"/>
              </a:rPr>
              <a:t> </a:t>
            </a:r>
            <a:r>
              <a:rPr sz="2000" spc="-10" dirty="0">
                <a:latin typeface="Franklin Gothic Book"/>
                <a:cs typeface="Franklin Gothic Book"/>
              </a:rPr>
              <a:t>referenced </a:t>
            </a:r>
            <a:r>
              <a:rPr sz="2000" dirty="0">
                <a:latin typeface="Franklin Gothic Book"/>
                <a:cs typeface="Franklin Gothic Book"/>
              </a:rPr>
              <a:t>and</a:t>
            </a:r>
            <a:r>
              <a:rPr sz="2000" spc="-45" dirty="0">
                <a:latin typeface="Franklin Gothic Book"/>
                <a:cs typeface="Franklin Gothic Book"/>
              </a:rPr>
              <a:t> </a:t>
            </a:r>
            <a:r>
              <a:rPr sz="2000" dirty="0">
                <a:latin typeface="Franklin Gothic Book"/>
                <a:cs typeface="Franklin Gothic Book"/>
              </a:rPr>
              <a:t>you</a:t>
            </a:r>
            <a:r>
              <a:rPr sz="2000" spc="-40" dirty="0">
                <a:latin typeface="Franklin Gothic Book"/>
                <a:cs typeface="Franklin Gothic Book"/>
              </a:rPr>
              <a:t> </a:t>
            </a:r>
            <a:r>
              <a:rPr sz="2000" dirty="0">
                <a:latin typeface="Franklin Gothic Book"/>
                <a:cs typeface="Franklin Gothic Book"/>
              </a:rPr>
              <a:t>have</a:t>
            </a:r>
            <a:r>
              <a:rPr sz="2000" spc="-30" dirty="0">
                <a:latin typeface="Franklin Gothic Book"/>
                <a:cs typeface="Franklin Gothic Book"/>
              </a:rPr>
              <a:t> </a:t>
            </a:r>
            <a:r>
              <a:rPr sz="2000" dirty="0">
                <a:latin typeface="Franklin Gothic Book"/>
                <a:cs typeface="Franklin Gothic Book"/>
              </a:rPr>
              <a:t>to</a:t>
            </a:r>
            <a:r>
              <a:rPr sz="2000" spc="-35" dirty="0">
                <a:latin typeface="Franklin Gothic Book"/>
                <a:cs typeface="Franklin Gothic Book"/>
              </a:rPr>
              <a:t> </a:t>
            </a:r>
            <a:r>
              <a:rPr sz="2000" dirty="0">
                <a:latin typeface="Franklin Gothic Book"/>
                <a:cs typeface="Franklin Gothic Book"/>
              </a:rPr>
              <a:t>look</a:t>
            </a:r>
            <a:r>
              <a:rPr sz="2000" spc="-40" dirty="0">
                <a:latin typeface="Franklin Gothic Book"/>
                <a:cs typeface="Franklin Gothic Book"/>
              </a:rPr>
              <a:t> </a:t>
            </a:r>
            <a:r>
              <a:rPr sz="2000" dirty="0">
                <a:latin typeface="Franklin Gothic Book"/>
                <a:cs typeface="Franklin Gothic Book"/>
              </a:rPr>
              <a:t>them</a:t>
            </a:r>
            <a:r>
              <a:rPr sz="2000" spc="-55" dirty="0">
                <a:latin typeface="Franklin Gothic Book"/>
                <a:cs typeface="Franklin Gothic Book"/>
              </a:rPr>
              <a:t> </a:t>
            </a:r>
            <a:r>
              <a:rPr sz="2000" dirty="0">
                <a:latin typeface="Franklin Gothic Book"/>
                <a:cs typeface="Franklin Gothic Book"/>
              </a:rPr>
              <a:t>up.</a:t>
            </a:r>
            <a:r>
              <a:rPr sz="2000" spc="430" dirty="0">
                <a:latin typeface="Franklin Gothic Book"/>
                <a:cs typeface="Franklin Gothic Book"/>
              </a:rPr>
              <a:t> </a:t>
            </a:r>
            <a:r>
              <a:rPr sz="2000" dirty="0">
                <a:latin typeface="Franklin Gothic Book"/>
                <a:cs typeface="Franklin Gothic Book"/>
              </a:rPr>
              <a:t>These</a:t>
            </a:r>
            <a:r>
              <a:rPr sz="2000" spc="-45" dirty="0">
                <a:latin typeface="Franklin Gothic Book"/>
                <a:cs typeface="Franklin Gothic Book"/>
              </a:rPr>
              <a:t> </a:t>
            </a:r>
            <a:r>
              <a:rPr sz="2000" dirty="0">
                <a:latin typeface="Franklin Gothic Book"/>
                <a:cs typeface="Franklin Gothic Book"/>
              </a:rPr>
              <a:t>are</a:t>
            </a:r>
            <a:r>
              <a:rPr sz="2000" spc="-40" dirty="0">
                <a:latin typeface="Franklin Gothic Book"/>
                <a:cs typeface="Franklin Gothic Book"/>
              </a:rPr>
              <a:t> </a:t>
            </a:r>
            <a:r>
              <a:rPr sz="2000" dirty="0">
                <a:latin typeface="Franklin Gothic Book"/>
                <a:cs typeface="Franklin Gothic Book"/>
              </a:rPr>
              <a:t>not</a:t>
            </a:r>
            <a:r>
              <a:rPr sz="2000" spc="-50" dirty="0">
                <a:latin typeface="Franklin Gothic Book"/>
                <a:cs typeface="Franklin Gothic Book"/>
              </a:rPr>
              <a:t> </a:t>
            </a:r>
            <a:r>
              <a:rPr sz="2000" dirty="0">
                <a:latin typeface="Franklin Gothic Book"/>
                <a:cs typeface="Franklin Gothic Book"/>
              </a:rPr>
              <a:t>all,</a:t>
            </a:r>
            <a:r>
              <a:rPr sz="2000" spc="-20" dirty="0">
                <a:latin typeface="Franklin Gothic Book"/>
                <a:cs typeface="Franklin Gothic Book"/>
              </a:rPr>
              <a:t> </a:t>
            </a:r>
            <a:r>
              <a:rPr sz="2000" dirty="0">
                <a:latin typeface="Franklin Gothic Book"/>
                <a:cs typeface="Franklin Gothic Book"/>
              </a:rPr>
              <a:t>but</a:t>
            </a:r>
            <a:r>
              <a:rPr sz="2000" spc="-40" dirty="0">
                <a:latin typeface="Franklin Gothic Book"/>
                <a:cs typeface="Franklin Gothic Book"/>
              </a:rPr>
              <a:t> </a:t>
            </a:r>
            <a:r>
              <a:rPr sz="2000" dirty="0">
                <a:latin typeface="Franklin Gothic Book"/>
                <a:cs typeface="Franklin Gothic Book"/>
              </a:rPr>
              <a:t>some</a:t>
            </a:r>
            <a:r>
              <a:rPr sz="2000" spc="-50" dirty="0">
                <a:latin typeface="Franklin Gothic Book"/>
                <a:cs typeface="Franklin Gothic Book"/>
              </a:rPr>
              <a:t> </a:t>
            </a:r>
            <a:r>
              <a:rPr sz="2000" dirty="0">
                <a:latin typeface="Franklin Gothic Book"/>
                <a:cs typeface="Franklin Gothic Book"/>
              </a:rPr>
              <a:t>key</a:t>
            </a:r>
            <a:r>
              <a:rPr sz="2000" spc="-50" dirty="0">
                <a:latin typeface="Franklin Gothic Book"/>
                <a:cs typeface="Franklin Gothic Book"/>
              </a:rPr>
              <a:t> </a:t>
            </a:r>
            <a:r>
              <a:rPr sz="2000" dirty="0">
                <a:latin typeface="Franklin Gothic Book"/>
                <a:cs typeface="Franklin Gothic Book"/>
              </a:rPr>
              <a:t>security</a:t>
            </a:r>
            <a:r>
              <a:rPr sz="2000" spc="-30" dirty="0">
                <a:latin typeface="Franklin Gothic Book"/>
                <a:cs typeface="Franklin Gothic Book"/>
              </a:rPr>
              <a:t> </a:t>
            </a:r>
            <a:r>
              <a:rPr sz="2000" spc="-10" dirty="0">
                <a:latin typeface="Franklin Gothic Book"/>
                <a:cs typeface="Franklin Gothic Book"/>
              </a:rPr>
              <a:t>requirements.</a:t>
            </a:r>
            <a:endParaRPr sz="2000">
              <a:latin typeface="Franklin Gothic Book"/>
              <a:cs typeface="Franklin Gothic Book"/>
            </a:endParaRPr>
          </a:p>
          <a:p>
            <a:pPr marL="12700" marR="310515" indent="-635">
              <a:lnSpc>
                <a:spcPts val="2160"/>
              </a:lnSpc>
              <a:spcBef>
                <a:spcPts val="1080"/>
              </a:spcBef>
              <a:tabLst>
                <a:tab pos="2045335" algn="l"/>
              </a:tabLst>
            </a:pPr>
            <a:r>
              <a:rPr sz="2000" dirty="0">
                <a:latin typeface="Franklin Gothic Book"/>
                <a:cs typeface="Franklin Gothic Book"/>
              </a:rPr>
              <a:t>What</a:t>
            </a:r>
            <a:r>
              <a:rPr sz="2000" spc="-25" dirty="0">
                <a:latin typeface="Franklin Gothic Book"/>
                <a:cs typeface="Franklin Gothic Book"/>
              </a:rPr>
              <a:t> </a:t>
            </a:r>
            <a:r>
              <a:rPr sz="2000" dirty="0">
                <a:latin typeface="Franklin Gothic Book"/>
                <a:cs typeface="Franklin Gothic Book"/>
              </a:rPr>
              <a:t>is a</a:t>
            </a:r>
            <a:r>
              <a:rPr sz="2000" spc="-10" dirty="0">
                <a:latin typeface="Franklin Gothic Book"/>
                <a:cs typeface="Franklin Gothic Book"/>
              </a:rPr>
              <a:t> DFARS?</a:t>
            </a:r>
            <a:r>
              <a:rPr sz="2000" dirty="0">
                <a:latin typeface="Franklin Gothic Book"/>
                <a:cs typeface="Franklin Gothic Book"/>
              </a:rPr>
              <a:t>	The</a:t>
            </a:r>
            <a:r>
              <a:rPr sz="2000" spc="-85" dirty="0">
                <a:latin typeface="Franklin Gothic Book"/>
                <a:cs typeface="Franklin Gothic Book"/>
              </a:rPr>
              <a:t> </a:t>
            </a:r>
            <a:r>
              <a:rPr sz="2000" dirty="0">
                <a:latin typeface="Franklin Gothic Book"/>
                <a:cs typeface="Franklin Gothic Book"/>
              </a:rPr>
              <a:t>Defense</a:t>
            </a:r>
            <a:r>
              <a:rPr sz="2000" spc="-85" dirty="0">
                <a:latin typeface="Franklin Gothic Book"/>
                <a:cs typeface="Franklin Gothic Book"/>
              </a:rPr>
              <a:t> </a:t>
            </a:r>
            <a:r>
              <a:rPr sz="2000" dirty="0">
                <a:latin typeface="Franklin Gothic Book"/>
                <a:cs typeface="Franklin Gothic Book"/>
              </a:rPr>
              <a:t>Federal</a:t>
            </a:r>
            <a:r>
              <a:rPr sz="2000" spc="-95" dirty="0">
                <a:latin typeface="Franklin Gothic Book"/>
                <a:cs typeface="Franklin Gothic Book"/>
              </a:rPr>
              <a:t> </a:t>
            </a:r>
            <a:r>
              <a:rPr sz="2000" dirty="0">
                <a:latin typeface="Franklin Gothic Book"/>
                <a:cs typeface="Franklin Gothic Book"/>
              </a:rPr>
              <a:t>Acquisition</a:t>
            </a:r>
            <a:r>
              <a:rPr sz="2000" spc="-35" dirty="0">
                <a:latin typeface="Franklin Gothic Book"/>
                <a:cs typeface="Franklin Gothic Book"/>
              </a:rPr>
              <a:t> </a:t>
            </a:r>
            <a:r>
              <a:rPr sz="2000" dirty="0">
                <a:latin typeface="Franklin Gothic Book"/>
                <a:cs typeface="Franklin Gothic Book"/>
              </a:rPr>
              <a:t>Regulation</a:t>
            </a:r>
            <a:r>
              <a:rPr sz="2000" spc="-55" dirty="0">
                <a:latin typeface="Franklin Gothic Book"/>
                <a:cs typeface="Franklin Gothic Book"/>
              </a:rPr>
              <a:t> </a:t>
            </a:r>
            <a:r>
              <a:rPr sz="2000" dirty="0">
                <a:latin typeface="Franklin Gothic Book"/>
                <a:cs typeface="Franklin Gothic Book"/>
              </a:rPr>
              <a:t>Supplement</a:t>
            </a:r>
            <a:r>
              <a:rPr sz="2000" spc="-105" dirty="0">
                <a:latin typeface="Franklin Gothic Book"/>
                <a:cs typeface="Franklin Gothic Book"/>
              </a:rPr>
              <a:t> </a:t>
            </a:r>
            <a:r>
              <a:rPr sz="2000" dirty="0">
                <a:latin typeface="Franklin Gothic Book"/>
                <a:cs typeface="Franklin Gothic Book"/>
              </a:rPr>
              <a:t>(DFARS)</a:t>
            </a:r>
            <a:r>
              <a:rPr sz="2000" spc="-100" dirty="0">
                <a:latin typeface="Franklin Gothic Book"/>
                <a:cs typeface="Franklin Gothic Book"/>
              </a:rPr>
              <a:t> </a:t>
            </a:r>
            <a:r>
              <a:rPr sz="2000" spc="-10" dirty="0">
                <a:latin typeface="Franklin Gothic Book"/>
                <a:cs typeface="Franklin Gothic Book"/>
              </a:rPr>
              <a:t>contains </a:t>
            </a:r>
            <a:r>
              <a:rPr sz="2000" dirty="0">
                <a:latin typeface="Franklin Gothic Book"/>
                <a:cs typeface="Franklin Gothic Book"/>
              </a:rPr>
              <a:t>requirements</a:t>
            </a:r>
            <a:r>
              <a:rPr sz="2000" spc="-45" dirty="0">
                <a:latin typeface="Franklin Gothic Book"/>
                <a:cs typeface="Franklin Gothic Book"/>
              </a:rPr>
              <a:t> </a:t>
            </a:r>
            <a:r>
              <a:rPr sz="2000" dirty="0">
                <a:latin typeface="Franklin Gothic Book"/>
                <a:cs typeface="Franklin Gothic Book"/>
              </a:rPr>
              <a:t>of</a:t>
            </a:r>
            <a:r>
              <a:rPr sz="2000" spc="-50" dirty="0">
                <a:latin typeface="Franklin Gothic Book"/>
                <a:cs typeface="Franklin Gothic Book"/>
              </a:rPr>
              <a:t> </a:t>
            </a:r>
            <a:r>
              <a:rPr sz="2000" dirty="0">
                <a:latin typeface="Franklin Gothic Book"/>
                <a:cs typeface="Franklin Gothic Book"/>
              </a:rPr>
              <a:t>law,</a:t>
            </a:r>
            <a:r>
              <a:rPr sz="2000" spc="-85" dirty="0">
                <a:latin typeface="Franklin Gothic Book"/>
                <a:cs typeface="Franklin Gothic Book"/>
              </a:rPr>
              <a:t> </a:t>
            </a:r>
            <a:r>
              <a:rPr sz="2000" spc="-10" dirty="0">
                <a:latin typeface="Franklin Gothic Book"/>
                <a:cs typeface="Franklin Gothic Book"/>
              </a:rPr>
              <a:t>DoD-</a:t>
            </a:r>
            <a:r>
              <a:rPr sz="2000" dirty="0">
                <a:latin typeface="Franklin Gothic Book"/>
                <a:cs typeface="Franklin Gothic Book"/>
              </a:rPr>
              <a:t>wide</a:t>
            </a:r>
            <a:r>
              <a:rPr sz="2000" spc="-50" dirty="0">
                <a:latin typeface="Franklin Gothic Book"/>
                <a:cs typeface="Franklin Gothic Book"/>
              </a:rPr>
              <a:t> </a:t>
            </a:r>
            <a:r>
              <a:rPr sz="2000" dirty="0">
                <a:latin typeface="Franklin Gothic Book"/>
                <a:cs typeface="Franklin Gothic Book"/>
              </a:rPr>
              <a:t>policies,</a:t>
            </a:r>
            <a:r>
              <a:rPr sz="2000" spc="-40" dirty="0">
                <a:latin typeface="Franklin Gothic Book"/>
                <a:cs typeface="Franklin Gothic Book"/>
              </a:rPr>
              <a:t> </a:t>
            </a:r>
            <a:r>
              <a:rPr sz="2000" dirty="0">
                <a:latin typeface="Franklin Gothic Book"/>
                <a:cs typeface="Franklin Gothic Book"/>
              </a:rPr>
              <a:t>delegations</a:t>
            </a:r>
            <a:r>
              <a:rPr sz="2000" spc="-45" dirty="0">
                <a:latin typeface="Franklin Gothic Book"/>
                <a:cs typeface="Franklin Gothic Book"/>
              </a:rPr>
              <a:t> </a:t>
            </a:r>
            <a:r>
              <a:rPr sz="2000" dirty="0">
                <a:latin typeface="Franklin Gothic Book"/>
                <a:cs typeface="Franklin Gothic Book"/>
              </a:rPr>
              <a:t>of</a:t>
            </a:r>
            <a:r>
              <a:rPr sz="2000" spc="-55" dirty="0">
                <a:latin typeface="Franklin Gothic Book"/>
                <a:cs typeface="Franklin Gothic Book"/>
              </a:rPr>
              <a:t> </a:t>
            </a:r>
            <a:r>
              <a:rPr sz="2000" dirty="0">
                <a:latin typeface="Franklin Gothic Book"/>
                <a:cs typeface="Franklin Gothic Book"/>
              </a:rPr>
              <a:t>FAR</a:t>
            </a:r>
            <a:r>
              <a:rPr sz="2000" spc="-65" dirty="0">
                <a:latin typeface="Franklin Gothic Book"/>
                <a:cs typeface="Franklin Gothic Book"/>
              </a:rPr>
              <a:t> </a:t>
            </a:r>
            <a:r>
              <a:rPr sz="2000" dirty="0">
                <a:latin typeface="Franklin Gothic Book"/>
                <a:cs typeface="Franklin Gothic Book"/>
              </a:rPr>
              <a:t>authorities,</a:t>
            </a:r>
            <a:r>
              <a:rPr sz="2000" spc="-35" dirty="0">
                <a:latin typeface="Franklin Gothic Book"/>
                <a:cs typeface="Franklin Gothic Book"/>
              </a:rPr>
              <a:t> </a:t>
            </a:r>
            <a:r>
              <a:rPr sz="2000" spc="-10" dirty="0">
                <a:latin typeface="Franklin Gothic Book"/>
                <a:cs typeface="Franklin Gothic Book"/>
              </a:rPr>
              <a:t>deviations</a:t>
            </a:r>
            <a:endParaRPr sz="2000">
              <a:latin typeface="Franklin Gothic Book"/>
              <a:cs typeface="Franklin Gothic Book"/>
            </a:endParaRPr>
          </a:p>
          <a:p>
            <a:pPr marL="12700">
              <a:lnSpc>
                <a:spcPts val="2130"/>
              </a:lnSpc>
            </a:pPr>
            <a:r>
              <a:rPr sz="2000" dirty="0">
                <a:latin typeface="Franklin Gothic Book"/>
                <a:cs typeface="Franklin Gothic Book"/>
              </a:rPr>
              <a:t>from</a:t>
            </a:r>
            <a:r>
              <a:rPr sz="2000" spc="-55" dirty="0">
                <a:latin typeface="Franklin Gothic Book"/>
                <a:cs typeface="Franklin Gothic Book"/>
              </a:rPr>
              <a:t> </a:t>
            </a:r>
            <a:r>
              <a:rPr sz="2000" dirty="0">
                <a:latin typeface="Franklin Gothic Book"/>
                <a:cs typeface="Franklin Gothic Book"/>
              </a:rPr>
              <a:t>FAR</a:t>
            </a:r>
            <a:r>
              <a:rPr sz="2000" spc="-65" dirty="0">
                <a:latin typeface="Franklin Gothic Book"/>
                <a:cs typeface="Franklin Gothic Book"/>
              </a:rPr>
              <a:t> </a:t>
            </a:r>
            <a:r>
              <a:rPr sz="2000" dirty="0">
                <a:latin typeface="Franklin Gothic Book"/>
                <a:cs typeface="Franklin Gothic Book"/>
              </a:rPr>
              <a:t>requirements,</a:t>
            </a:r>
            <a:r>
              <a:rPr sz="2000" spc="-45" dirty="0">
                <a:latin typeface="Franklin Gothic Book"/>
                <a:cs typeface="Franklin Gothic Book"/>
              </a:rPr>
              <a:t> </a:t>
            </a:r>
            <a:r>
              <a:rPr sz="2000" dirty="0">
                <a:latin typeface="Franklin Gothic Book"/>
                <a:cs typeface="Franklin Gothic Book"/>
              </a:rPr>
              <a:t>and</a:t>
            </a:r>
            <a:r>
              <a:rPr sz="2000" spc="-40" dirty="0">
                <a:latin typeface="Franklin Gothic Book"/>
                <a:cs typeface="Franklin Gothic Book"/>
              </a:rPr>
              <a:t> </a:t>
            </a:r>
            <a:r>
              <a:rPr sz="2000" spc="-10" dirty="0">
                <a:latin typeface="Franklin Gothic Book"/>
                <a:cs typeface="Franklin Gothic Book"/>
              </a:rPr>
              <a:t>policies/procedures</a:t>
            </a:r>
            <a:r>
              <a:rPr sz="2000" spc="-70" dirty="0">
                <a:latin typeface="Franklin Gothic Book"/>
                <a:cs typeface="Franklin Gothic Book"/>
              </a:rPr>
              <a:t> </a:t>
            </a:r>
            <a:r>
              <a:rPr sz="2000" dirty="0">
                <a:latin typeface="Franklin Gothic Book"/>
                <a:cs typeface="Franklin Gothic Book"/>
              </a:rPr>
              <a:t>that</a:t>
            </a:r>
            <a:r>
              <a:rPr sz="2000" spc="-45" dirty="0">
                <a:latin typeface="Franklin Gothic Book"/>
                <a:cs typeface="Franklin Gothic Book"/>
              </a:rPr>
              <a:t> </a:t>
            </a:r>
            <a:r>
              <a:rPr sz="2000" dirty="0">
                <a:latin typeface="Franklin Gothic Book"/>
                <a:cs typeface="Franklin Gothic Book"/>
              </a:rPr>
              <a:t>have</a:t>
            </a:r>
            <a:r>
              <a:rPr sz="2000" spc="-40" dirty="0">
                <a:latin typeface="Franklin Gothic Book"/>
                <a:cs typeface="Franklin Gothic Book"/>
              </a:rPr>
              <a:t> </a:t>
            </a:r>
            <a:r>
              <a:rPr sz="2000" dirty="0">
                <a:latin typeface="Franklin Gothic Book"/>
                <a:cs typeface="Franklin Gothic Book"/>
              </a:rPr>
              <a:t>a</a:t>
            </a:r>
            <a:r>
              <a:rPr sz="2000" spc="-40" dirty="0">
                <a:latin typeface="Franklin Gothic Book"/>
                <a:cs typeface="Franklin Gothic Book"/>
              </a:rPr>
              <a:t> </a:t>
            </a:r>
            <a:r>
              <a:rPr sz="2000" dirty="0">
                <a:latin typeface="Franklin Gothic Book"/>
                <a:cs typeface="Franklin Gothic Book"/>
              </a:rPr>
              <a:t>significant</a:t>
            </a:r>
            <a:r>
              <a:rPr sz="2000" spc="-25" dirty="0">
                <a:latin typeface="Franklin Gothic Book"/>
                <a:cs typeface="Franklin Gothic Book"/>
              </a:rPr>
              <a:t> </a:t>
            </a:r>
            <a:r>
              <a:rPr sz="2000" dirty="0">
                <a:latin typeface="Franklin Gothic Book"/>
                <a:cs typeface="Franklin Gothic Book"/>
              </a:rPr>
              <a:t>effect</a:t>
            </a:r>
            <a:r>
              <a:rPr sz="2000" spc="-55" dirty="0">
                <a:latin typeface="Franklin Gothic Book"/>
                <a:cs typeface="Franklin Gothic Book"/>
              </a:rPr>
              <a:t> </a:t>
            </a:r>
            <a:r>
              <a:rPr sz="2000" dirty="0">
                <a:latin typeface="Franklin Gothic Book"/>
                <a:cs typeface="Franklin Gothic Book"/>
              </a:rPr>
              <a:t>on</a:t>
            </a:r>
            <a:r>
              <a:rPr sz="2000" spc="-45" dirty="0">
                <a:latin typeface="Franklin Gothic Book"/>
                <a:cs typeface="Franklin Gothic Book"/>
              </a:rPr>
              <a:t> </a:t>
            </a:r>
            <a:r>
              <a:rPr sz="2000" dirty="0">
                <a:latin typeface="Franklin Gothic Book"/>
                <a:cs typeface="Franklin Gothic Book"/>
              </a:rPr>
              <a:t>the</a:t>
            </a:r>
            <a:r>
              <a:rPr sz="2000" spc="-60" dirty="0">
                <a:latin typeface="Franklin Gothic Book"/>
                <a:cs typeface="Franklin Gothic Book"/>
              </a:rPr>
              <a:t> </a:t>
            </a:r>
            <a:r>
              <a:rPr sz="2000" spc="-10" dirty="0">
                <a:latin typeface="Franklin Gothic Book"/>
                <a:cs typeface="Franklin Gothic Book"/>
              </a:rPr>
              <a:t>public.</a:t>
            </a:r>
            <a:endParaRPr sz="2000">
              <a:latin typeface="Franklin Gothic Book"/>
              <a:cs typeface="Franklin Gothic Book"/>
            </a:endParaRPr>
          </a:p>
        </p:txBody>
      </p:sp>
      <p:sp>
        <p:nvSpPr>
          <p:cNvPr id="10" name="object 10"/>
          <p:cNvSpPr txBox="1"/>
          <p:nvPr/>
        </p:nvSpPr>
        <p:spPr>
          <a:xfrm>
            <a:off x="4362372" y="4095824"/>
            <a:ext cx="1671955" cy="1306195"/>
          </a:xfrm>
          <a:prstGeom prst="rect">
            <a:avLst/>
          </a:prstGeom>
        </p:spPr>
        <p:txBody>
          <a:bodyPr vert="horz" wrap="square" lIns="0" tIns="12700" rIns="0" bIns="0" rtlCol="0">
            <a:spAutoFit/>
          </a:bodyPr>
          <a:lstStyle/>
          <a:p>
            <a:pPr marL="12700" marR="472440">
              <a:lnSpc>
                <a:spcPct val="100000"/>
              </a:lnSpc>
              <a:spcBef>
                <a:spcPts val="100"/>
              </a:spcBef>
            </a:pPr>
            <a:r>
              <a:rPr sz="1400" spc="-10" dirty="0">
                <a:solidFill>
                  <a:srgbClr val="FFFFFF"/>
                </a:solidFill>
                <a:latin typeface="Franklin Gothic Book"/>
                <a:cs typeface="Franklin Gothic Book"/>
              </a:rPr>
              <a:t>DFARS</a:t>
            </a:r>
            <a:r>
              <a:rPr sz="1400" spc="-45" dirty="0">
                <a:solidFill>
                  <a:srgbClr val="FFFFFF"/>
                </a:solidFill>
                <a:latin typeface="Franklin Gothic Book"/>
                <a:cs typeface="Franklin Gothic Book"/>
              </a:rPr>
              <a:t> </a:t>
            </a:r>
            <a:r>
              <a:rPr sz="1400" spc="-10" dirty="0">
                <a:solidFill>
                  <a:srgbClr val="FFFFFF"/>
                </a:solidFill>
                <a:latin typeface="Franklin Gothic Book"/>
                <a:cs typeface="Franklin Gothic Book"/>
              </a:rPr>
              <a:t>Clause 252.204-7012,</a:t>
            </a:r>
            <a:endParaRPr sz="1400">
              <a:latin typeface="Franklin Gothic Book"/>
              <a:cs typeface="Franklin Gothic Book"/>
            </a:endParaRPr>
          </a:p>
          <a:p>
            <a:pPr marL="12700" marR="5080">
              <a:lnSpc>
                <a:spcPct val="100000"/>
              </a:lnSpc>
              <a:spcBef>
                <a:spcPts val="5"/>
              </a:spcBef>
            </a:pPr>
            <a:r>
              <a:rPr sz="1400" spc="-10" dirty="0">
                <a:solidFill>
                  <a:srgbClr val="FFFFFF"/>
                </a:solidFill>
                <a:latin typeface="Franklin Gothic Book"/>
                <a:cs typeface="Franklin Gothic Book"/>
              </a:rPr>
              <a:t>Safeguarding</a:t>
            </a:r>
            <a:r>
              <a:rPr sz="1400" dirty="0">
                <a:solidFill>
                  <a:srgbClr val="FFFFFF"/>
                </a:solidFill>
                <a:latin typeface="Franklin Gothic Book"/>
                <a:cs typeface="Franklin Gothic Book"/>
              </a:rPr>
              <a:t> </a:t>
            </a:r>
            <a:r>
              <a:rPr sz="1400" spc="-10" dirty="0">
                <a:solidFill>
                  <a:srgbClr val="FFFFFF"/>
                </a:solidFill>
                <a:latin typeface="Franklin Gothic Book"/>
                <a:cs typeface="Franklin Gothic Book"/>
              </a:rPr>
              <a:t>Covered </a:t>
            </a:r>
            <a:r>
              <a:rPr sz="1400" dirty="0">
                <a:solidFill>
                  <a:srgbClr val="FFFFFF"/>
                </a:solidFill>
                <a:latin typeface="Franklin Gothic Book"/>
                <a:cs typeface="Franklin Gothic Book"/>
              </a:rPr>
              <a:t>Defense</a:t>
            </a:r>
            <a:r>
              <a:rPr sz="1400" spc="-75" dirty="0">
                <a:solidFill>
                  <a:srgbClr val="FFFFFF"/>
                </a:solidFill>
                <a:latin typeface="Franklin Gothic Book"/>
                <a:cs typeface="Franklin Gothic Book"/>
              </a:rPr>
              <a:t> </a:t>
            </a:r>
            <a:r>
              <a:rPr sz="1400" spc="-10" dirty="0">
                <a:solidFill>
                  <a:srgbClr val="FFFFFF"/>
                </a:solidFill>
                <a:latin typeface="Franklin Gothic Book"/>
                <a:cs typeface="Franklin Gothic Book"/>
              </a:rPr>
              <a:t>Information </a:t>
            </a:r>
            <a:r>
              <a:rPr sz="1400" dirty="0">
                <a:solidFill>
                  <a:srgbClr val="FFFFFF"/>
                </a:solidFill>
                <a:latin typeface="Franklin Gothic Book"/>
                <a:cs typeface="Franklin Gothic Book"/>
              </a:rPr>
              <a:t>and</a:t>
            </a:r>
            <a:r>
              <a:rPr sz="1400" spc="-20" dirty="0">
                <a:solidFill>
                  <a:srgbClr val="FFFFFF"/>
                </a:solidFill>
                <a:latin typeface="Franklin Gothic Book"/>
                <a:cs typeface="Franklin Gothic Book"/>
              </a:rPr>
              <a:t> </a:t>
            </a:r>
            <a:r>
              <a:rPr sz="1400" dirty="0">
                <a:solidFill>
                  <a:srgbClr val="FFFFFF"/>
                </a:solidFill>
                <a:latin typeface="Franklin Gothic Book"/>
                <a:cs typeface="Franklin Gothic Book"/>
              </a:rPr>
              <a:t>Cyber</a:t>
            </a:r>
            <a:r>
              <a:rPr sz="1400" spc="-25" dirty="0">
                <a:solidFill>
                  <a:srgbClr val="FFFFFF"/>
                </a:solidFill>
                <a:latin typeface="Franklin Gothic Book"/>
                <a:cs typeface="Franklin Gothic Book"/>
              </a:rPr>
              <a:t> </a:t>
            </a:r>
            <a:r>
              <a:rPr sz="1400" spc="-10" dirty="0">
                <a:solidFill>
                  <a:srgbClr val="FFFFFF"/>
                </a:solidFill>
                <a:latin typeface="Franklin Gothic Book"/>
                <a:cs typeface="Franklin Gothic Book"/>
              </a:rPr>
              <a:t>Incident Reporting</a:t>
            </a:r>
            <a:endParaRPr sz="1400">
              <a:latin typeface="Franklin Gothic Book"/>
              <a:cs typeface="Franklin Gothic Book"/>
            </a:endParaRPr>
          </a:p>
        </p:txBody>
      </p:sp>
      <p:sp>
        <p:nvSpPr>
          <p:cNvPr id="11" name="object 11"/>
          <p:cNvSpPr txBox="1"/>
          <p:nvPr/>
        </p:nvSpPr>
        <p:spPr>
          <a:xfrm>
            <a:off x="10041671" y="4065691"/>
            <a:ext cx="1160780" cy="1306195"/>
          </a:xfrm>
          <a:prstGeom prst="rect">
            <a:avLst/>
          </a:prstGeom>
        </p:spPr>
        <p:txBody>
          <a:bodyPr vert="horz" wrap="square" lIns="0" tIns="12700" rIns="0" bIns="0" rtlCol="0">
            <a:spAutoFit/>
          </a:bodyPr>
          <a:lstStyle/>
          <a:p>
            <a:pPr marL="12700" marR="10795">
              <a:lnSpc>
                <a:spcPct val="100000"/>
              </a:lnSpc>
              <a:spcBef>
                <a:spcPts val="100"/>
              </a:spcBef>
            </a:pPr>
            <a:r>
              <a:rPr sz="1400" spc="-10" dirty="0">
                <a:solidFill>
                  <a:srgbClr val="FFFFFF"/>
                </a:solidFill>
                <a:latin typeface="Franklin Gothic Book"/>
                <a:cs typeface="Franklin Gothic Book"/>
              </a:rPr>
              <a:t>DFARS</a:t>
            </a:r>
            <a:r>
              <a:rPr sz="1400" spc="-45" dirty="0">
                <a:solidFill>
                  <a:srgbClr val="FFFFFF"/>
                </a:solidFill>
                <a:latin typeface="Franklin Gothic Book"/>
                <a:cs typeface="Franklin Gothic Book"/>
              </a:rPr>
              <a:t> </a:t>
            </a:r>
            <a:r>
              <a:rPr sz="1400" spc="-10" dirty="0">
                <a:solidFill>
                  <a:srgbClr val="FFFFFF"/>
                </a:solidFill>
                <a:latin typeface="Franklin Gothic Book"/>
                <a:cs typeface="Franklin Gothic Book"/>
              </a:rPr>
              <a:t>Clause 252.204-</a:t>
            </a:r>
            <a:r>
              <a:rPr sz="1400" spc="-25" dirty="0">
                <a:solidFill>
                  <a:srgbClr val="FFFFFF"/>
                </a:solidFill>
                <a:latin typeface="Franklin Gothic Book"/>
                <a:cs typeface="Franklin Gothic Book"/>
              </a:rPr>
              <a:t>7021</a:t>
            </a:r>
            <a:endParaRPr sz="1400">
              <a:latin typeface="Franklin Gothic Book"/>
              <a:cs typeface="Franklin Gothic Book"/>
            </a:endParaRPr>
          </a:p>
          <a:p>
            <a:pPr marL="12700" marR="5080">
              <a:lnSpc>
                <a:spcPct val="100000"/>
              </a:lnSpc>
            </a:pPr>
            <a:r>
              <a:rPr sz="1400" spc="-10" dirty="0">
                <a:solidFill>
                  <a:srgbClr val="FFFFFF"/>
                </a:solidFill>
                <a:latin typeface="Franklin Gothic Book"/>
                <a:cs typeface="Franklin Gothic Book"/>
              </a:rPr>
              <a:t>Cybersecurity </a:t>
            </a:r>
            <a:r>
              <a:rPr sz="1400" dirty="0">
                <a:solidFill>
                  <a:srgbClr val="FFFFFF"/>
                </a:solidFill>
                <a:latin typeface="Franklin Gothic Book"/>
                <a:cs typeface="Franklin Gothic Book"/>
              </a:rPr>
              <a:t>Maturity</a:t>
            </a:r>
            <a:r>
              <a:rPr sz="1400" spc="-15" dirty="0">
                <a:solidFill>
                  <a:srgbClr val="FFFFFF"/>
                </a:solidFill>
                <a:latin typeface="Franklin Gothic Book"/>
                <a:cs typeface="Franklin Gothic Book"/>
              </a:rPr>
              <a:t> </a:t>
            </a:r>
            <a:r>
              <a:rPr sz="1400" spc="-20" dirty="0">
                <a:solidFill>
                  <a:srgbClr val="FFFFFF"/>
                </a:solidFill>
                <a:latin typeface="Franklin Gothic Book"/>
                <a:cs typeface="Franklin Gothic Book"/>
              </a:rPr>
              <a:t>Model </a:t>
            </a:r>
            <a:r>
              <a:rPr sz="1400" spc="-10" dirty="0">
                <a:solidFill>
                  <a:srgbClr val="FFFFFF"/>
                </a:solidFill>
                <a:latin typeface="Franklin Gothic Book"/>
                <a:cs typeface="Franklin Gothic Book"/>
              </a:rPr>
              <a:t>Certification Requirement</a:t>
            </a:r>
            <a:endParaRPr sz="1400">
              <a:latin typeface="Franklin Gothic Book"/>
              <a:cs typeface="Franklin Gothic Book"/>
            </a:endParaRPr>
          </a:p>
        </p:txBody>
      </p:sp>
      <p:sp>
        <p:nvSpPr>
          <p:cNvPr id="12" name="object 12"/>
          <p:cNvSpPr txBox="1"/>
          <p:nvPr/>
        </p:nvSpPr>
        <p:spPr>
          <a:xfrm>
            <a:off x="8178155" y="4068834"/>
            <a:ext cx="1304290" cy="1092835"/>
          </a:xfrm>
          <a:prstGeom prst="rect">
            <a:avLst/>
          </a:prstGeom>
        </p:spPr>
        <p:txBody>
          <a:bodyPr vert="horz" wrap="square" lIns="0" tIns="12700" rIns="0" bIns="0" rtlCol="0">
            <a:spAutoFit/>
          </a:bodyPr>
          <a:lstStyle/>
          <a:p>
            <a:pPr marL="12700" marR="142875">
              <a:lnSpc>
                <a:spcPct val="100000"/>
              </a:lnSpc>
              <a:spcBef>
                <a:spcPts val="100"/>
              </a:spcBef>
            </a:pPr>
            <a:r>
              <a:rPr sz="1400" spc="-10" dirty="0">
                <a:solidFill>
                  <a:srgbClr val="FFFFFF"/>
                </a:solidFill>
                <a:latin typeface="Franklin Gothic Book"/>
                <a:cs typeface="Franklin Gothic Book"/>
              </a:rPr>
              <a:t>DFARS</a:t>
            </a:r>
            <a:r>
              <a:rPr sz="1400" spc="-45" dirty="0">
                <a:solidFill>
                  <a:srgbClr val="FFFFFF"/>
                </a:solidFill>
                <a:latin typeface="Franklin Gothic Book"/>
                <a:cs typeface="Franklin Gothic Book"/>
              </a:rPr>
              <a:t> </a:t>
            </a:r>
            <a:r>
              <a:rPr sz="1400" spc="-10" dirty="0">
                <a:solidFill>
                  <a:srgbClr val="FFFFFF"/>
                </a:solidFill>
                <a:latin typeface="Franklin Gothic Book"/>
                <a:cs typeface="Franklin Gothic Book"/>
              </a:rPr>
              <a:t>Clause 252.204-</a:t>
            </a:r>
            <a:r>
              <a:rPr sz="1400" spc="-20" dirty="0">
                <a:solidFill>
                  <a:srgbClr val="FFFFFF"/>
                </a:solidFill>
                <a:latin typeface="Franklin Gothic Book"/>
                <a:cs typeface="Franklin Gothic Book"/>
              </a:rPr>
              <a:t>7020</a:t>
            </a:r>
            <a:endParaRPr sz="1400">
              <a:latin typeface="Franklin Gothic Book"/>
              <a:cs typeface="Franklin Gothic Book"/>
            </a:endParaRPr>
          </a:p>
          <a:p>
            <a:pPr marL="12700">
              <a:lnSpc>
                <a:spcPct val="100000"/>
              </a:lnSpc>
              <a:spcBef>
                <a:spcPts val="5"/>
              </a:spcBef>
            </a:pPr>
            <a:r>
              <a:rPr sz="1400" dirty="0">
                <a:solidFill>
                  <a:srgbClr val="FFFFFF"/>
                </a:solidFill>
                <a:latin typeface="Franklin Gothic Book"/>
                <a:cs typeface="Franklin Gothic Book"/>
              </a:rPr>
              <a:t>NIST</a:t>
            </a:r>
            <a:r>
              <a:rPr sz="1400" spc="-45" dirty="0">
                <a:solidFill>
                  <a:srgbClr val="FFFFFF"/>
                </a:solidFill>
                <a:latin typeface="Franklin Gothic Book"/>
                <a:cs typeface="Franklin Gothic Book"/>
              </a:rPr>
              <a:t> </a:t>
            </a:r>
            <a:r>
              <a:rPr sz="1400" dirty="0">
                <a:solidFill>
                  <a:srgbClr val="FFFFFF"/>
                </a:solidFill>
                <a:latin typeface="Franklin Gothic Book"/>
                <a:cs typeface="Franklin Gothic Book"/>
              </a:rPr>
              <a:t>SP</a:t>
            </a:r>
            <a:r>
              <a:rPr sz="1400" spc="-25" dirty="0">
                <a:solidFill>
                  <a:srgbClr val="FFFFFF"/>
                </a:solidFill>
                <a:latin typeface="Franklin Gothic Book"/>
                <a:cs typeface="Franklin Gothic Book"/>
              </a:rPr>
              <a:t> </a:t>
            </a:r>
            <a:r>
              <a:rPr sz="1400" dirty="0">
                <a:solidFill>
                  <a:srgbClr val="FFFFFF"/>
                </a:solidFill>
                <a:latin typeface="Franklin Gothic Book"/>
                <a:cs typeface="Franklin Gothic Book"/>
              </a:rPr>
              <a:t>800-</a:t>
            </a:r>
            <a:r>
              <a:rPr sz="1400" spc="-55" dirty="0">
                <a:solidFill>
                  <a:srgbClr val="FFFFFF"/>
                </a:solidFill>
                <a:latin typeface="Franklin Gothic Book"/>
                <a:cs typeface="Franklin Gothic Book"/>
              </a:rPr>
              <a:t>171</a:t>
            </a:r>
            <a:endParaRPr sz="1400">
              <a:latin typeface="Franklin Gothic Book"/>
              <a:cs typeface="Franklin Gothic Book"/>
            </a:endParaRPr>
          </a:p>
          <a:p>
            <a:pPr marL="12700" marR="5080">
              <a:lnSpc>
                <a:spcPct val="100000"/>
              </a:lnSpc>
            </a:pPr>
            <a:r>
              <a:rPr sz="1400" dirty="0">
                <a:solidFill>
                  <a:srgbClr val="FFFFFF"/>
                </a:solidFill>
                <a:latin typeface="Franklin Gothic Book"/>
                <a:cs typeface="Franklin Gothic Book"/>
              </a:rPr>
              <a:t>DoD </a:t>
            </a:r>
            <a:r>
              <a:rPr sz="1400" spc="-10" dirty="0">
                <a:solidFill>
                  <a:srgbClr val="FFFFFF"/>
                </a:solidFill>
                <a:latin typeface="Franklin Gothic Book"/>
                <a:cs typeface="Franklin Gothic Book"/>
              </a:rPr>
              <a:t>Assessment Requirements.</a:t>
            </a:r>
            <a:endParaRPr sz="1400">
              <a:latin typeface="Franklin Gothic Book"/>
              <a:cs typeface="Franklin Gothic Book"/>
            </a:endParaRPr>
          </a:p>
        </p:txBody>
      </p:sp>
      <p:sp>
        <p:nvSpPr>
          <p:cNvPr id="13" name="object 13"/>
          <p:cNvSpPr/>
          <p:nvPr/>
        </p:nvSpPr>
        <p:spPr>
          <a:xfrm>
            <a:off x="580644" y="4018793"/>
            <a:ext cx="1734820" cy="1515110"/>
          </a:xfrm>
          <a:custGeom>
            <a:avLst/>
            <a:gdLst/>
            <a:ahLst/>
            <a:cxnLst/>
            <a:rect l="l" t="t" r="r" b="b"/>
            <a:pathLst>
              <a:path w="1734820" h="1515110">
                <a:moveTo>
                  <a:pt x="1481836" y="0"/>
                </a:moveTo>
                <a:lnTo>
                  <a:pt x="252476" y="0"/>
                </a:lnTo>
                <a:lnTo>
                  <a:pt x="207094" y="4067"/>
                </a:lnTo>
                <a:lnTo>
                  <a:pt x="164381" y="15794"/>
                </a:lnTo>
                <a:lnTo>
                  <a:pt x="125048" y="34468"/>
                </a:lnTo>
                <a:lnTo>
                  <a:pt x="89811" y="59376"/>
                </a:lnTo>
                <a:lnTo>
                  <a:pt x="59380" y="89805"/>
                </a:lnTo>
                <a:lnTo>
                  <a:pt x="34471" y="125043"/>
                </a:lnTo>
                <a:lnTo>
                  <a:pt x="15796" y="164375"/>
                </a:lnTo>
                <a:lnTo>
                  <a:pt x="4067" y="207091"/>
                </a:lnTo>
                <a:lnTo>
                  <a:pt x="0" y="252475"/>
                </a:lnTo>
                <a:lnTo>
                  <a:pt x="0" y="1262367"/>
                </a:lnTo>
                <a:lnTo>
                  <a:pt x="4067" y="1307752"/>
                </a:lnTo>
                <a:lnTo>
                  <a:pt x="15796" y="1350468"/>
                </a:lnTo>
                <a:lnTo>
                  <a:pt x="34471" y="1389803"/>
                </a:lnTo>
                <a:lnTo>
                  <a:pt x="59380" y="1425042"/>
                </a:lnTo>
                <a:lnTo>
                  <a:pt x="89811" y="1455473"/>
                </a:lnTo>
                <a:lnTo>
                  <a:pt x="125048" y="1480383"/>
                </a:lnTo>
                <a:lnTo>
                  <a:pt x="164381" y="1499059"/>
                </a:lnTo>
                <a:lnTo>
                  <a:pt x="207094" y="1510788"/>
                </a:lnTo>
                <a:lnTo>
                  <a:pt x="252476" y="1514856"/>
                </a:lnTo>
                <a:lnTo>
                  <a:pt x="1481836" y="1514856"/>
                </a:lnTo>
                <a:lnTo>
                  <a:pt x="1527217" y="1510788"/>
                </a:lnTo>
                <a:lnTo>
                  <a:pt x="1569930" y="1499059"/>
                </a:lnTo>
                <a:lnTo>
                  <a:pt x="1609263" y="1480383"/>
                </a:lnTo>
                <a:lnTo>
                  <a:pt x="1644500" y="1455473"/>
                </a:lnTo>
                <a:lnTo>
                  <a:pt x="1674931" y="1425042"/>
                </a:lnTo>
                <a:lnTo>
                  <a:pt x="1699840" y="1389803"/>
                </a:lnTo>
                <a:lnTo>
                  <a:pt x="1718515" y="1350468"/>
                </a:lnTo>
                <a:lnTo>
                  <a:pt x="1730244" y="1307752"/>
                </a:lnTo>
                <a:lnTo>
                  <a:pt x="1734312" y="1262367"/>
                </a:lnTo>
                <a:lnTo>
                  <a:pt x="1734312" y="252475"/>
                </a:lnTo>
                <a:lnTo>
                  <a:pt x="1730244" y="207091"/>
                </a:lnTo>
                <a:lnTo>
                  <a:pt x="1718515" y="164375"/>
                </a:lnTo>
                <a:lnTo>
                  <a:pt x="1699840" y="125043"/>
                </a:lnTo>
                <a:lnTo>
                  <a:pt x="1674931" y="89805"/>
                </a:lnTo>
                <a:lnTo>
                  <a:pt x="1644500" y="59376"/>
                </a:lnTo>
                <a:lnTo>
                  <a:pt x="1609263" y="34468"/>
                </a:lnTo>
                <a:lnTo>
                  <a:pt x="1569930" y="15794"/>
                </a:lnTo>
                <a:lnTo>
                  <a:pt x="1527217" y="4067"/>
                </a:lnTo>
                <a:lnTo>
                  <a:pt x="1481836" y="0"/>
                </a:lnTo>
                <a:close/>
              </a:path>
            </a:pathLst>
          </a:custGeom>
          <a:solidFill>
            <a:srgbClr val="C59F41"/>
          </a:solidFill>
        </p:spPr>
        <p:txBody>
          <a:bodyPr wrap="square" lIns="0" tIns="0" rIns="0" bIns="0" rtlCol="0"/>
          <a:lstStyle/>
          <a:p>
            <a:endParaRPr/>
          </a:p>
        </p:txBody>
      </p:sp>
      <p:sp>
        <p:nvSpPr>
          <p:cNvPr id="14" name="object 14"/>
          <p:cNvSpPr txBox="1"/>
          <p:nvPr/>
        </p:nvSpPr>
        <p:spPr>
          <a:xfrm>
            <a:off x="703816" y="4065940"/>
            <a:ext cx="1314450" cy="879475"/>
          </a:xfrm>
          <a:prstGeom prst="rect">
            <a:avLst/>
          </a:prstGeom>
        </p:spPr>
        <p:txBody>
          <a:bodyPr vert="horz" wrap="square" lIns="0" tIns="12700" rIns="0" bIns="0" rtlCol="0">
            <a:spAutoFit/>
          </a:bodyPr>
          <a:lstStyle/>
          <a:p>
            <a:pPr marL="12700" marR="164465">
              <a:lnSpc>
                <a:spcPct val="100000"/>
              </a:lnSpc>
              <a:spcBef>
                <a:spcPts val="100"/>
              </a:spcBef>
            </a:pPr>
            <a:r>
              <a:rPr sz="1400" spc="-10" dirty="0">
                <a:solidFill>
                  <a:srgbClr val="FFFFFF"/>
                </a:solidFill>
                <a:latin typeface="Franklin Gothic Book"/>
                <a:cs typeface="Franklin Gothic Book"/>
              </a:rPr>
              <a:t>DFARS</a:t>
            </a:r>
            <a:r>
              <a:rPr sz="1400" spc="-45" dirty="0">
                <a:solidFill>
                  <a:srgbClr val="FFFFFF"/>
                </a:solidFill>
                <a:latin typeface="Franklin Gothic Book"/>
                <a:cs typeface="Franklin Gothic Book"/>
              </a:rPr>
              <a:t> </a:t>
            </a:r>
            <a:r>
              <a:rPr sz="1400" spc="-10" dirty="0">
                <a:solidFill>
                  <a:srgbClr val="FFFFFF"/>
                </a:solidFill>
                <a:latin typeface="Franklin Gothic Book"/>
                <a:cs typeface="Franklin Gothic Book"/>
              </a:rPr>
              <a:t>Clause 252.239-</a:t>
            </a:r>
            <a:r>
              <a:rPr sz="1400" spc="-25" dirty="0">
                <a:solidFill>
                  <a:srgbClr val="FFFFFF"/>
                </a:solidFill>
                <a:latin typeface="Franklin Gothic Book"/>
                <a:cs typeface="Franklin Gothic Book"/>
              </a:rPr>
              <a:t>7010</a:t>
            </a:r>
            <a:endParaRPr sz="1400">
              <a:latin typeface="Franklin Gothic Book"/>
              <a:cs typeface="Franklin Gothic Book"/>
            </a:endParaRPr>
          </a:p>
          <a:p>
            <a:pPr marL="12700" marR="5080">
              <a:lnSpc>
                <a:spcPct val="100000"/>
              </a:lnSpc>
              <a:spcBef>
                <a:spcPts val="5"/>
              </a:spcBef>
            </a:pPr>
            <a:r>
              <a:rPr sz="1400" dirty="0">
                <a:solidFill>
                  <a:srgbClr val="FFFFFF"/>
                </a:solidFill>
                <a:latin typeface="Franklin Gothic Book"/>
                <a:cs typeface="Franklin Gothic Book"/>
              </a:rPr>
              <a:t>Cloud</a:t>
            </a:r>
            <a:r>
              <a:rPr sz="1400" spc="-35" dirty="0">
                <a:solidFill>
                  <a:srgbClr val="FFFFFF"/>
                </a:solidFill>
                <a:latin typeface="Franklin Gothic Book"/>
                <a:cs typeface="Franklin Gothic Book"/>
              </a:rPr>
              <a:t> </a:t>
            </a:r>
            <a:r>
              <a:rPr sz="1400" spc="-10" dirty="0">
                <a:solidFill>
                  <a:srgbClr val="FFFFFF"/>
                </a:solidFill>
                <a:latin typeface="Franklin Gothic Book"/>
                <a:cs typeface="Franklin Gothic Book"/>
              </a:rPr>
              <a:t>Computing Services</a:t>
            </a:r>
            <a:endParaRPr sz="1400">
              <a:latin typeface="Franklin Gothic Book"/>
              <a:cs typeface="Franklin Gothic Book"/>
            </a:endParaRPr>
          </a:p>
        </p:txBody>
      </p:sp>
      <p:sp>
        <p:nvSpPr>
          <p:cNvPr id="15" name="object 15"/>
          <p:cNvSpPr/>
          <p:nvPr/>
        </p:nvSpPr>
        <p:spPr>
          <a:xfrm>
            <a:off x="6192011" y="4029461"/>
            <a:ext cx="1739264" cy="1515110"/>
          </a:xfrm>
          <a:custGeom>
            <a:avLst/>
            <a:gdLst/>
            <a:ahLst/>
            <a:cxnLst/>
            <a:rect l="l" t="t" r="r" b="b"/>
            <a:pathLst>
              <a:path w="1739265" h="1515110">
                <a:moveTo>
                  <a:pt x="1486408" y="0"/>
                </a:moveTo>
                <a:lnTo>
                  <a:pt x="252476" y="0"/>
                </a:lnTo>
                <a:lnTo>
                  <a:pt x="207094" y="4067"/>
                </a:lnTo>
                <a:lnTo>
                  <a:pt x="164381" y="15794"/>
                </a:lnTo>
                <a:lnTo>
                  <a:pt x="125048" y="34468"/>
                </a:lnTo>
                <a:lnTo>
                  <a:pt x="89811" y="59376"/>
                </a:lnTo>
                <a:lnTo>
                  <a:pt x="59380" y="89805"/>
                </a:lnTo>
                <a:lnTo>
                  <a:pt x="34471" y="125043"/>
                </a:lnTo>
                <a:lnTo>
                  <a:pt x="15796" y="164375"/>
                </a:lnTo>
                <a:lnTo>
                  <a:pt x="4067" y="207091"/>
                </a:lnTo>
                <a:lnTo>
                  <a:pt x="0" y="252476"/>
                </a:lnTo>
                <a:lnTo>
                  <a:pt x="0" y="1262367"/>
                </a:lnTo>
                <a:lnTo>
                  <a:pt x="4067" y="1307752"/>
                </a:lnTo>
                <a:lnTo>
                  <a:pt x="15796" y="1350468"/>
                </a:lnTo>
                <a:lnTo>
                  <a:pt x="34471" y="1389803"/>
                </a:lnTo>
                <a:lnTo>
                  <a:pt x="59380" y="1425042"/>
                </a:lnTo>
                <a:lnTo>
                  <a:pt x="89811" y="1455473"/>
                </a:lnTo>
                <a:lnTo>
                  <a:pt x="125048" y="1480383"/>
                </a:lnTo>
                <a:lnTo>
                  <a:pt x="164381" y="1499059"/>
                </a:lnTo>
                <a:lnTo>
                  <a:pt x="207094" y="1510788"/>
                </a:lnTo>
                <a:lnTo>
                  <a:pt x="252476" y="1514856"/>
                </a:lnTo>
                <a:lnTo>
                  <a:pt x="1486408" y="1514856"/>
                </a:lnTo>
                <a:lnTo>
                  <a:pt x="1531789" y="1510788"/>
                </a:lnTo>
                <a:lnTo>
                  <a:pt x="1574502" y="1499059"/>
                </a:lnTo>
                <a:lnTo>
                  <a:pt x="1613835" y="1480383"/>
                </a:lnTo>
                <a:lnTo>
                  <a:pt x="1649072" y="1455473"/>
                </a:lnTo>
                <a:lnTo>
                  <a:pt x="1679503" y="1425042"/>
                </a:lnTo>
                <a:lnTo>
                  <a:pt x="1704412" y="1389803"/>
                </a:lnTo>
                <a:lnTo>
                  <a:pt x="1723087" y="1350468"/>
                </a:lnTo>
                <a:lnTo>
                  <a:pt x="1734816" y="1307752"/>
                </a:lnTo>
                <a:lnTo>
                  <a:pt x="1738883" y="1262367"/>
                </a:lnTo>
                <a:lnTo>
                  <a:pt x="1738883" y="252476"/>
                </a:lnTo>
                <a:lnTo>
                  <a:pt x="1734816" y="207091"/>
                </a:lnTo>
                <a:lnTo>
                  <a:pt x="1723087" y="164375"/>
                </a:lnTo>
                <a:lnTo>
                  <a:pt x="1704412" y="125043"/>
                </a:lnTo>
                <a:lnTo>
                  <a:pt x="1679503" y="89805"/>
                </a:lnTo>
                <a:lnTo>
                  <a:pt x="1649072" y="59376"/>
                </a:lnTo>
                <a:lnTo>
                  <a:pt x="1613835" y="34468"/>
                </a:lnTo>
                <a:lnTo>
                  <a:pt x="1574502" y="15794"/>
                </a:lnTo>
                <a:lnTo>
                  <a:pt x="1531789" y="4067"/>
                </a:lnTo>
                <a:lnTo>
                  <a:pt x="1486408" y="0"/>
                </a:lnTo>
                <a:close/>
              </a:path>
            </a:pathLst>
          </a:custGeom>
          <a:solidFill>
            <a:srgbClr val="C1671C"/>
          </a:solidFill>
        </p:spPr>
        <p:txBody>
          <a:bodyPr wrap="square" lIns="0" tIns="0" rIns="0" bIns="0" rtlCol="0"/>
          <a:lstStyle/>
          <a:p>
            <a:endParaRPr/>
          </a:p>
        </p:txBody>
      </p:sp>
      <p:sp>
        <p:nvSpPr>
          <p:cNvPr id="16" name="object 16"/>
          <p:cNvSpPr txBox="1"/>
          <p:nvPr/>
        </p:nvSpPr>
        <p:spPr>
          <a:xfrm>
            <a:off x="2562056" y="4087577"/>
            <a:ext cx="1571625" cy="1306195"/>
          </a:xfrm>
          <a:prstGeom prst="rect">
            <a:avLst/>
          </a:prstGeom>
        </p:spPr>
        <p:txBody>
          <a:bodyPr vert="horz" wrap="square" lIns="0" tIns="12700" rIns="0" bIns="0" rtlCol="0">
            <a:spAutoFit/>
          </a:bodyPr>
          <a:lstStyle/>
          <a:p>
            <a:pPr marL="12700" marR="633095">
              <a:lnSpc>
                <a:spcPct val="100000"/>
              </a:lnSpc>
              <a:spcBef>
                <a:spcPts val="100"/>
              </a:spcBef>
            </a:pPr>
            <a:r>
              <a:rPr sz="1400" dirty="0">
                <a:solidFill>
                  <a:srgbClr val="FFFFFF"/>
                </a:solidFill>
                <a:latin typeface="Franklin Gothic Book"/>
                <a:cs typeface="Franklin Gothic Book"/>
              </a:rPr>
              <a:t>FAR</a:t>
            </a:r>
            <a:r>
              <a:rPr sz="1400" spc="-75" dirty="0">
                <a:solidFill>
                  <a:srgbClr val="FFFFFF"/>
                </a:solidFill>
                <a:latin typeface="Franklin Gothic Book"/>
                <a:cs typeface="Franklin Gothic Book"/>
              </a:rPr>
              <a:t> </a:t>
            </a:r>
            <a:r>
              <a:rPr sz="1400" spc="-10" dirty="0">
                <a:solidFill>
                  <a:srgbClr val="FFFFFF"/>
                </a:solidFill>
                <a:latin typeface="Franklin Gothic Book"/>
                <a:cs typeface="Franklin Gothic Book"/>
              </a:rPr>
              <a:t>Clause 252.204-</a:t>
            </a:r>
            <a:r>
              <a:rPr sz="1400" spc="-50" dirty="0">
                <a:solidFill>
                  <a:srgbClr val="FFFFFF"/>
                </a:solidFill>
                <a:latin typeface="Franklin Gothic Book"/>
                <a:cs typeface="Franklin Gothic Book"/>
              </a:rPr>
              <a:t>21</a:t>
            </a:r>
            <a:endParaRPr sz="1400">
              <a:latin typeface="Franklin Gothic Book"/>
              <a:cs typeface="Franklin Gothic Book"/>
            </a:endParaRPr>
          </a:p>
          <a:p>
            <a:pPr marL="12700" marR="5080">
              <a:lnSpc>
                <a:spcPct val="100000"/>
              </a:lnSpc>
              <a:spcBef>
                <a:spcPts val="5"/>
              </a:spcBef>
            </a:pPr>
            <a:r>
              <a:rPr sz="1400" dirty="0">
                <a:solidFill>
                  <a:srgbClr val="FFFFFF"/>
                </a:solidFill>
                <a:latin typeface="Franklin Gothic Book"/>
                <a:cs typeface="Franklin Gothic Book"/>
              </a:rPr>
              <a:t>Basic</a:t>
            </a:r>
            <a:r>
              <a:rPr sz="1400" spc="-35" dirty="0">
                <a:solidFill>
                  <a:srgbClr val="FFFFFF"/>
                </a:solidFill>
                <a:latin typeface="Franklin Gothic Book"/>
                <a:cs typeface="Franklin Gothic Book"/>
              </a:rPr>
              <a:t> </a:t>
            </a:r>
            <a:r>
              <a:rPr sz="1400" spc="-10" dirty="0">
                <a:solidFill>
                  <a:srgbClr val="FFFFFF"/>
                </a:solidFill>
                <a:latin typeface="Franklin Gothic Book"/>
                <a:cs typeface="Franklin Gothic Book"/>
              </a:rPr>
              <a:t>Safeguarding </a:t>
            </a:r>
            <a:r>
              <a:rPr sz="1400" dirty="0">
                <a:solidFill>
                  <a:srgbClr val="FFFFFF"/>
                </a:solidFill>
                <a:latin typeface="Franklin Gothic Book"/>
                <a:cs typeface="Franklin Gothic Book"/>
              </a:rPr>
              <a:t>of</a:t>
            </a:r>
            <a:r>
              <a:rPr sz="1400" spc="-10" dirty="0">
                <a:solidFill>
                  <a:srgbClr val="FFFFFF"/>
                </a:solidFill>
                <a:latin typeface="Franklin Gothic Book"/>
                <a:cs typeface="Franklin Gothic Book"/>
              </a:rPr>
              <a:t> Covered Contractor </a:t>
            </a:r>
            <a:r>
              <a:rPr sz="1400" dirty="0">
                <a:solidFill>
                  <a:srgbClr val="FFFFFF"/>
                </a:solidFill>
                <a:latin typeface="Franklin Gothic Book"/>
                <a:cs typeface="Franklin Gothic Book"/>
              </a:rPr>
              <a:t>Information</a:t>
            </a:r>
            <a:r>
              <a:rPr sz="1400" spc="-65" dirty="0">
                <a:solidFill>
                  <a:srgbClr val="FFFFFF"/>
                </a:solidFill>
                <a:latin typeface="Franklin Gothic Book"/>
                <a:cs typeface="Franklin Gothic Book"/>
              </a:rPr>
              <a:t> </a:t>
            </a:r>
            <a:r>
              <a:rPr sz="1400" spc="-10" dirty="0">
                <a:solidFill>
                  <a:srgbClr val="FFFFFF"/>
                </a:solidFill>
                <a:latin typeface="Franklin Gothic Book"/>
                <a:cs typeface="Franklin Gothic Book"/>
              </a:rPr>
              <a:t>Systems</a:t>
            </a:r>
            <a:endParaRPr sz="1400">
              <a:latin typeface="Franklin Gothic Book"/>
              <a:cs typeface="Franklin Gothic Book"/>
            </a:endParaRPr>
          </a:p>
        </p:txBody>
      </p:sp>
      <p:sp>
        <p:nvSpPr>
          <p:cNvPr id="17" name="object 17"/>
          <p:cNvSpPr txBox="1"/>
          <p:nvPr/>
        </p:nvSpPr>
        <p:spPr>
          <a:xfrm>
            <a:off x="6313279" y="4095824"/>
            <a:ext cx="1536065" cy="1306195"/>
          </a:xfrm>
          <a:prstGeom prst="rect">
            <a:avLst/>
          </a:prstGeom>
        </p:spPr>
        <p:txBody>
          <a:bodyPr vert="horz" wrap="square" lIns="0" tIns="12700" rIns="0" bIns="0" rtlCol="0">
            <a:spAutoFit/>
          </a:bodyPr>
          <a:lstStyle/>
          <a:p>
            <a:pPr marL="12700" marR="374650">
              <a:lnSpc>
                <a:spcPct val="100000"/>
              </a:lnSpc>
              <a:spcBef>
                <a:spcPts val="100"/>
              </a:spcBef>
            </a:pPr>
            <a:r>
              <a:rPr sz="1400" dirty="0">
                <a:solidFill>
                  <a:srgbClr val="FFFFFF"/>
                </a:solidFill>
                <a:latin typeface="Franklin Gothic Book"/>
                <a:cs typeface="Franklin Gothic Book"/>
              </a:rPr>
              <a:t>DFARS</a:t>
            </a:r>
            <a:r>
              <a:rPr sz="1400" spc="265" dirty="0">
                <a:solidFill>
                  <a:srgbClr val="FFFFFF"/>
                </a:solidFill>
                <a:latin typeface="Franklin Gothic Book"/>
                <a:cs typeface="Franklin Gothic Book"/>
              </a:rPr>
              <a:t> </a:t>
            </a:r>
            <a:r>
              <a:rPr sz="1400" spc="-10" dirty="0">
                <a:solidFill>
                  <a:srgbClr val="FFFFFF"/>
                </a:solidFill>
                <a:latin typeface="Franklin Gothic Book"/>
                <a:cs typeface="Franklin Gothic Book"/>
              </a:rPr>
              <a:t>Clause 252.204-</a:t>
            </a:r>
            <a:r>
              <a:rPr sz="1400" spc="-20" dirty="0">
                <a:solidFill>
                  <a:srgbClr val="FFFFFF"/>
                </a:solidFill>
                <a:latin typeface="Franklin Gothic Book"/>
                <a:cs typeface="Franklin Gothic Book"/>
              </a:rPr>
              <a:t>7008</a:t>
            </a:r>
            <a:endParaRPr sz="1400">
              <a:latin typeface="Franklin Gothic Book"/>
              <a:cs typeface="Franklin Gothic Book"/>
            </a:endParaRPr>
          </a:p>
          <a:p>
            <a:pPr marL="12700" marR="5080">
              <a:lnSpc>
                <a:spcPct val="100000"/>
              </a:lnSpc>
              <a:spcBef>
                <a:spcPts val="5"/>
              </a:spcBef>
            </a:pPr>
            <a:r>
              <a:rPr sz="1400" dirty="0">
                <a:solidFill>
                  <a:srgbClr val="FFFFFF"/>
                </a:solidFill>
                <a:latin typeface="Franklin Gothic Book"/>
                <a:cs typeface="Franklin Gothic Book"/>
              </a:rPr>
              <a:t>Compliance</a:t>
            </a:r>
            <a:r>
              <a:rPr sz="1400" spc="-70" dirty="0">
                <a:solidFill>
                  <a:srgbClr val="FFFFFF"/>
                </a:solidFill>
                <a:latin typeface="Franklin Gothic Book"/>
                <a:cs typeface="Franklin Gothic Book"/>
              </a:rPr>
              <a:t> </a:t>
            </a:r>
            <a:r>
              <a:rPr sz="1400" spc="-20" dirty="0">
                <a:solidFill>
                  <a:srgbClr val="FFFFFF"/>
                </a:solidFill>
                <a:latin typeface="Franklin Gothic Book"/>
                <a:cs typeface="Franklin Gothic Book"/>
              </a:rPr>
              <a:t>with </a:t>
            </a:r>
            <a:r>
              <a:rPr sz="1400" spc="-10" dirty="0">
                <a:solidFill>
                  <a:srgbClr val="FFFFFF"/>
                </a:solidFill>
                <a:latin typeface="Franklin Gothic Book"/>
                <a:cs typeface="Franklin Gothic Book"/>
              </a:rPr>
              <a:t>safeguarding covered</a:t>
            </a:r>
            <a:r>
              <a:rPr sz="1400" spc="-25" dirty="0">
                <a:solidFill>
                  <a:srgbClr val="FFFFFF"/>
                </a:solidFill>
                <a:latin typeface="Franklin Gothic Book"/>
                <a:cs typeface="Franklin Gothic Book"/>
              </a:rPr>
              <a:t> </a:t>
            </a:r>
            <a:r>
              <a:rPr sz="1400" spc="-10" dirty="0">
                <a:solidFill>
                  <a:srgbClr val="FFFFFF"/>
                </a:solidFill>
                <a:latin typeface="Franklin Gothic Book"/>
                <a:cs typeface="Franklin Gothic Book"/>
              </a:rPr>
              <a:t>defense </a:t>
            </a:r>
            <a:r>
              <a:rPr sz="1400" dirty="0">
                <a:solidFill>
                  <a:srgbClr val="FFFFFF"/>
                </a:solidFill>
                <a:latin typeface="Franklin Gothic Book"/>
                <a:cs typeface="Franklin Gothic Book"/>
              </a:rPr>
              <a:t>information</a:t>
            </a:r>
            <a:r>
              <a:rPr sz="1400" spc="-65" dirty="0">
                <a:solidFill>
                  <a:srgbClr val="FFFFFF"/>
                </a:solidFill>
                <a:latin typeface="Franklin Gothic Book"/>
                <a:cs typeface="Franklin Gothic Book"/>
              </a:rPr>
              <a:t> </a:t>
            </a:r>
            <a:r>
              <a:rPr sz="1400" spc="-10" dirty="0">
                <a:solidFill>
                  <a:srgbClr val="FFFFFF"/>
                </a:solidFill>
                <a:latin typeface="Franklin Gothic Book"/>
                <a:cs typeface="Franklin Gothic Book"/>
              </a:rPr>
              <a:t>controls</a:t>
            </a:r>
            <a:endParaRPr sz="1400">
              <a:latin typeface="Franklin Gothic Book"/>
              <a:cs typeface="Franklin Gothic Book"/>
            </a:endParaRPr>
          </a:p>
        </p:txBody>
      </p:sp>
      <p:sp>
        <p:nvSpPr>
          <p:cNvPr id="18" name="object 18"/>
          <p:cNvSpPr/>
          <p:nvPr/>
        </p:nvSpPr>
        <p:spPr>
          <a:xfrm>
            <a:off x="4223003" y="3870958"/>
            <a:ext cx="1906905" cy="1910080"/>
          </a:xfrm>
          <a:custGeom>
            <a:avLst/>
            <a:gdLst/>
            <a:ahLst/>
            <a:cxnLst/>
            <a:rect l="l" t="t" r="r" b="b"/>
            <a:pathLst>
              <a:path w="1906904" h="1910079">
                <a:moveTo>
                  <a:pt x="0" y="172313"/>
                </a:moveTo>
                <a:lnTo>
                  <a:pt x="6155" y="126507"/>
                </a:lnTo>
                <a:lnTo>
                  <a:pt x="23526" y="85345"/>
                </a:lnTo>
                <a:lnTo>
                  <a:pt x="50471" y="50471"/>
                </a:lnTo>
                <a:lnTo>
                  <a:pt x="85345" y="23526"/>
                </a:lnTo>
                <a:lnTo>
                  <a:pt x="126507" y="6155"/>
                </a:lnTo>
                <a:lnTo>
                  <a:pt x="172313" y="0"/>
                </a:lnTo>
                <a:lnTo>
                  <a:pt x="1734210" y="0"/>
                </a:lnTo>
                <a:lnTo>
                  <a:pt x="1780016" y="6155"/>
                </a:lnTo>
                <a:lnTo>
                  <a:pt x="1821178" y="23526"/>
                </a:lnTo>
                <a:lnTo>
                  <a:pt x="1856052" y="50471"/>
                </a:lnTo>
                <a:lnTo>
                  <a:pt x="1882997" y="85345"/>
                </a:lnTo>
                <a:lnTo>
                  <a:pt x="1900368" y="126507"/>
                </a:lnTo>
                <a:lnTo>
                  <a:pt x="1906524" y="172313"/>
                </a:lnTo>
                <a:lnTo>
                  <a:pt x="1906524" y="1737258"/>
                </a:lnTo>
                <a:lnTo>
                  <a:pt x="1900368" y="1783068"/>
                </a:lnTo>
                <a:lnTo>
                  <a:pt x="1882997" y="1824231"/>
                </a:lnTo>
                <a:lnTo>
                  <a:pt x="1856052" y="1859105"/>
                </a:lnTo>
                <a:lnTo>
                  <a:pt x="1821178" y="1886047"/>
                </a:lnTo>
                <a:lnTo>
                  <a:pt x="1780016" y="1903417"/>
                </a:lnTo>
                <a:lnTo>
                  <a:pt x="1734210" y="1909572"/>
                </a:lnTo>
                <a:lnTo>
                  <a:pt x="172313" y="1909572"/>
                </a:lnTo>
                <a:lnTo>
                  <a:pt x="126507" y="1903417"/>
                </a:lnTo>
                <a:lnTo>
                  <a:pt x="85345" y="1886047"/>
                </a:lnTo>
                <a:lnTo>
                  <a:pt x="50471" y="1859105"/>
                </a:lnTo>
                <a:lnTo>
                  <a:pt x="23526" y="1824231"/>
                </a:lnTo>
                <a:lnTo>
                  <a:pt x="6155" y="1783068"/>
                </a:lnTo>
                <a:lnTo>
                  <a:pt x="0" y="1737258"/>
                </a:lnTo>
                <a:lnTo>
                  <a:pt x="0" y="172313"/>
                </a:lnTo>
                <a:close/>
              </a:path>
            </a:pathLst>
          </a:custGeom>
          <a:ln w="76200">
            <a:solidFill>
              <a:srgbClr val="FFC000"/>
            </a:solidFill>
          </a:ln>
        </p:spPr>
        <p:txBody>
          <a:bodyPr wrap="square" lIns="0" tIns="0" rIns="0" bIns="0" rtlCol="0"/>
          <a:lstStyle/>
          <a:p>
            <a:endParaRPr/>
          </a:p>
        </p:txBody>
      </p:sp>
      <p:sp>
        <p:nvSpPr>
          <p:cNvPr id="19" name="object 19"/>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7847" y="1075950"/>
            <a:ext cx="11375390" cy="852169"/>
          </a:xfrm>
          <a:custGeom>
            <a:avLst/>
            <a:gdLst/>
            <a:ahLst/>
            <a:cxnLst/>
            <a:rect l="l" t="t" r="r" b="b"/>
            <a:pathLst>
              <a:path w="11375390" h="852169">
                <a:moveTo>
                  <a:pt x="11233150" y="0"/>
                </a:moveTo>
                <a:lnTo>
                  <a:pt x="141986" y="0"/>
                </a:lnTo>
                <a:lnTo>
                  <a:pt x="97110" y="7237"/>
                </a:lnTo>
                <a:lnTo>
                  <a:pt x="58133" y="27393"/>
                </a:lnTo>
                <a:lnTo>
                  <a:pt x="27397" y="58128"/>
                </a:lnTo>
                <a:lnTo>
                  <a:pt x="7239" y="97105"/>
                </a:lnTo>
                <a:lnTo>
                  <a:pt x="0" y="141986"/>
                </a:lnTo>
                <a:lnTo>
                  <a:pt x="0" y="709917"/>
                </a:lnTo>
                <a:lnTo>
                  <a:pt x="7239" y="754799"/>
                </a:lnTo>
                <a:lnTo>
                  <a:pt x="27397" y="793779"/>
                </a:lnTo>
                <a:lnTo>
                  <a:pt x="58133" y="824518"/>
                </a:lnTo>
                <a:lnTo>
                  <a:pt x="97110" y="844676"/>
                </a:lnTo>
                <a:lnTo>
                  <a:pt x="141986" y="851916"/>
                </a:lnTo>
                <a:lnTo>
                  <a:pt x="11233150" y="851916"/>
                </a:lnTo>
                <a:lnTo>
                  <a:pt x="11278025" y="844676"/>
                </a:lnTo>
                <a:lnTo>
                  <a:pt x="11317002" y="824518"/>
                </a:lnTo>
                <a:lnTo>
                  <a:pt x="11347738" y="793779"/>
                </a:lnTo>
                <a:lnTo>
                  <a:pt x="11367896" y="754799"/>
                </a:lnTo>
                <a:lnTo>
                  <a:pt x="11375136" y="709917"/>
                </a:lnTo>
                <a:lnTo>
                  <a:pt x="11375136" y="141986"/>
                </a:lnTo>
                <a:lnTo>
                  <a:pt x="11367896" y="97105"/>
                </a:lnTo>
                <a:lnTo>
                  <a:pt x="11347738" y="58128"/>
                </a:lnTo>
                <a:lnTo>
                  <a:pt x="11317002" y="27393"/>
                </a:lnTo>
                <a:lnTo>
                  <a:pt x="11278025" y="7237"/>
                </a:lnTo>
                <a:lnTo>
                  <a:pt x="11233150" y="0"/>
                </a:lnTo>
                <a:close/>
              </a:path>
            </a:pathLst>
          </a:custGeom>
          <a:solidFill>
            <a:srgbClr val="00A0D5"/>
          </a:solidFill>
        </p:spPr>
        <p:txBody>
          <a:bodyPr wrap="square" lIns="0" tIns="0" rIns="0" bIns="0" rtlCol="0"/>
          <a:lstStyle/>
          <a:p>
            <a:endParaRPr/>
          </a:p>
        </p:txBody>
      </p:sp>
      <p:sp>
        <p:nvSpPr>
          <p:cNvPr id="3" name="object 3"/>
          <p:cNvSpPr txBox="1"/>
          <p:nvPr/>
        </p:nvSpPr>
        <p:spPr>
          <a:xfrm>
            <a:off x="11395488" y="6153934"/>
            <a:ext cx="85725" cy="147955"/>
          </a:xfrm>
          <a:prstGeom prst="rect">
            <a:avLst/>
          </a:prstGeom>
        </p:spPr>
        <p:txBody>
          <a:bodyPr vert="horz" wrap="square" lIns="0" tIns="12700" rIns="0" bIns="0" rtlCol="0">
            <a:spAutoFit/>
          </a:bodyPr>
          <a:lstStyle/>
          <a:p>
            <a:pPr marL="12700">
              <a:lnSpc>
                <a:spcPct val="100000"/>
              </a:lnSpc>
              <a:spcBef>
                <a:spcPts val="100"/>
              </a:spcBef>
            </a:pPr>
            <a:r>
              <a:rPr sz="800" spc="-50" dirty="0">
                <a:latin typeface="Franklin Gothic Book"/>
                <a:cs typeface="Franklin Gothic Book"/>
              </a:rPr>
              <a:t>3</a:t>
            </a:r>
            <a:endParaRPr sz="800">
              <a:latin typeface="Franklin Gothic Book"/>
              <a:cs typeface="Franklin Gothic Book"/>
            </a:endParaRPr>
          </a:p>
        </p:txBody>
      </p:sp>
      <p:sp>
        <p:nvSpPr>
          <p:cNvPr id="4" name="object 4"/>
          <p:cNvSpPr txBox="1">
            <a:spLocks noGrp="1"/>
          </p:cNvSpPr>
          <p:nvPr>
            <p:ph type="title"/>
          </p:nvPr>
        </p:nvSpPr>
        <p:spPr>
          <a:xfrm>
            <a:off x="1320860" y="1114183"/>
            <a:ext cx="9349740" cy="756920"/>
          </a:xfrm>
          <a:prstGeom prst="rect">
            <a:avLst/>
          </a:prstGeom>
        </p:spPr>
        <p:txBody>
          <a:bodyPr vert="horz" wrap="square" lIns="0" tIns="12700" rIns="0" bIns="0" rtlCol="0">
            <a:spAutoFit/>
          </a:bodyPr>
          <a:lstStyle/>
          <a:p>
            <a:pPr algn="ctr">
              <a:lnSpc>
                <a:spcPct val="100000"/>
              </a:lnSpc>
              <a:spcBef>
                <a:spcPts val="100"/>
              </a:spcBef>
            </a:pPr>
            <a:r>
              <a:rPr sz="2400" dirty="0">
                <a:solidFill>
                  <a:srgbClr val="FFFFFF"/>
                </a:solidFill>
                <a:latin typeface="Franklin Gothic Book"/>
                <a:cs typeface="Franklin Gothic Book"/>
              </a:rPr>
              <a:t>DFARS</a:t>
            </a:r>
            <a:r>
              <a:rPr sz="2400" spc="-55" dirty="0">
                <a:solidFill>
                  <a:srgbClr val="FFFFFF"/>
                </a:solidFill>
                <a:latin typeface="Franklin Gothic Book"/>
                <a:cs typeface="Franklin Gothic Book"/>
              </a:rPr>
              <a:t> </a:t>
            </a:r>
            <a:r>
              <a:rPr sz="2400" dirty="0">
                <a:solidFill>
                  <a:srgbClr val="FFFFFF"/>
                </a:solidFill>
                <a:latin typeface="Franklin Gothic Book"/>
                <a:cs typeface="Franklin Gothic Book"/>
              </a:rPr>
              <a:t>Clause</a:t>
            </a:r>
            <a:r>
              <a:rPr sz="2400" spc="-55" dirty="0">
                <a:solidFill>
                  <a:srgbClr val="FFFFFF"/>
                </a:solidFill>
                <a:latin typeface="Franklin Gothic Book"/>
                <a:cs typeface="Franklin Gothic Book"/>
              </a:rPr>
              <a:t> </a:t>
            </a:r>
            <a:r>
              <a:rPr sz="2400" spc="-25" dirty="0">
                <a:solidFill>
                  <a:srgbClr val="FFFFFF"/>
                </a:solidFill>
                <a:latin typeface="Franklin Gothic Book"/>
                <a:cs typeface="Franklin Gothic Book"/>
              </a:rPr>
              <a:t>252.204-</a:t>
            </a:r>
            <a:r>
              <a:rPr sz="2400" spc="-10" dirty="0">
                <a:solidFill>
                  <a:srgbClr val="FFFFFF"/>
                </a:solidFill>
                <a:latin typeface="Franklin Gothic Book"/>
                <a:cs typeface="Franklin Gothic Book"/>
              </a:rPr>
              <a:t>7012,</a:t>
            </a:r>
            <a:endParaRPr sz="2400">
              <a:latin typeface="Franklin Gothic Book"/>
              <a:cs typeface="Franklin Gothic Book"/>
            </a:endParaRPr>
          </a:p>
          <a:p>
            <a:pPr algn="ctr">
              <a:lnSpc>
                <a:spcPct val="100000"/>
              </a:lnSpc>
            </a:pPr>
            <a:r>
              <a:rPr sz="2400" spc="-10" dirty="0">
                <a:solidFill>
                  <a:srgbClr val="FFFFFF"/>
                </a:solidFill>
                <a:latin typeface="Franklin Gothic Book"/>
                <a:cs typeface="Franklin Gothic Book"/>
              </a:rPr>
              <a:t>Safeguarding</a:t>
            </a:r>
            <a:r>
              <a:rPr sz="2400" spc="-80" dirty="0">
                <a:solidFill>
                  <a:srgbClr val="FFFFFF"/>
                </a:solidFill>
                <a:latin typeface="Franklin Gothic Book"/>
                <a:cs typeface="Franklin Gothic Book"/>
              </a:rPr>
              <a:t> </a:t>
            </a:r>
            <a:r>
              <a:rPr sz="2400" spc="-10" dirty="0">
                <a:solidFill>
                  <a:srgbClr val="FFFFFF"/>
                </a:solidFill>
                <a:latin typeface="Franklin Gothic Book"/>
                <a:cs typeface="Franklin Gothic Book"/>
              </a:rPr>
              <a:t>Covered</a:t>
            </a:r>
            <a:r>
              <a:rPr sz="2400" spc="-95" dirty="0">
                <a:solidFill>
                  <a:srgbClr val="FFFFFF"/>
                </a:solidFill>
                <a:latin typeface="Franklin Gothic Book"/>
                <a:cs typeface="Franklin Gothic Book"/>
              </a:rPr>
              <a:t> </a:t>
            </a:r>
            <a:r>
              <a:rPr sz="2400" dirty="0">
                <a:solidFill>
                  <a:srgbClr val="FFFFFF"/>
                </a:solidFill>
                <a:latin typeface="Franklin Gothic Book"/>
                <a:cs typeface="Franklin Gothic Book"/>
              </a:rPr>
              <a:t>Defense</a:t>
            </a:r>
            <a:r>
              <a:rPr sz="2400" spc="-60" dirty="0">
                <a:solidFill>
                  <a:srgbClr val="FFFFFF"/>
                </a:solidFill>
                <a:latin typeface="Franklin Gothic Book"/>
                <a:cs typeface="Franklin Gothic Book"/>
              </a:rPr>
              <a:t> </a:t>
            </a:r>
            <a:r>
              <a:rPr sz="2400" dirty="0">
                <a:solidFill>
                  <a:srgbClr val="FFFFFF"/>
                </a:solidFill>
                <a:latin typeface="Franklin Gothic Book"/>
                <a:cs typeface="Franklin Gothic Book"/>
              </a:rPr>
              <a:t>Information</a:t>
            </a:r>
            <a:r>
              <a:rPr sz="2400" spc="-80" dirty="0">
                <a:solidFill>
                  <a:srgbClr val="FFFFFF"/>
                </a:solidFill>
                <a:latin typeface="Franklin Gothic Book"/>
                <a:cs typeface="Franklin Gothic Book"/>
              </a:rPr>
              <a:t> </a:t>
            </a:r>
            <a:r>
              <a:rPr sz="2400" dirty="0">
                <a:solidFill>
                  <a:srgbClr val="FFFFFF"/>
                </a:solidFill>
                <a:latin typeface="Franklin Gothic Book"/>
                <a:cs typeface="Franklin Gothic Book"/>
              </a:rPr>
              <a:t>and</a:t>
            </a:r>
            <a:r>
              <a:rPr sz="2400" spc="-70" dirty="0">
                <a:solidFill>
                  <a:srgbClr val="FFFFFF"/>
                </a:solidFill>
                <a:latin typeface="Franklin Gothic Book"/>
                <a:cs typeface="Franklin Gothic Book"/>
              </a:rPr>
              <a:t> </a:t>
            </a:r>
            <a:r>
              <a:rPr sz="2400" dirty="0">
                <a:solidFill>
                  <a:srgbClr val="FFFFFF"/>
                </a:solidFill>
                <a:latin typeface="Franklin Gothic Book"/>
                <a:cs typeface="Franklin Gothic Book"/>
              </a:rPr>
              <a:t>Cyber</a:t>
            </a:r>
            <a:r>
              <a:rPr sz="2400" spc="-75" dirty="0">
                <a:solidFill>
                  <a:srgbClr val="FFFFFF"/>
                </a:solidFill>
                <a:latin typeface="Franklin Gothic Book"/>
                <a:cs typeface="Franklin Gothic Book"/>
              </a:rPr>
              <a:t> </a:t>
            </a:r>
            <a:r>
              <a:rPr sz="2400" dirty="0">
                <a:solidFill>
                  <a:srgbClr val="FFFFFF"/>
                </a:solidFill>
                <a:latin typeface="Franklin Gothic Book"/>
                <a:cs typeface="Franklin Gothic Book"/>
              </a:rPr>
              <a:t>Incident</a:t>
            </a:r>
            <a:r>
              <a:rPr sz="2400" spc="-65" dirty="0">
                <a:solidFill>
                  <a:srgbClr val="FFFFFF"/>
                </a:solidFill>
                <a:latin typeface="Franklin Gothic Book"/>
                <a:cs typeface="Franklin Gothic Book"/>
              </a:rPr>
              <a:t> </a:t>
            </a:r>
            <a:r>
              <a:rPr sz="2400" spc="-10" dirty="0">
                <a:solidFill>
                  <a:srgbClr val="FFFFFF"/>
                </a:solidFill>
                <a:latin typeface="Franklin Gothic Book"/>
                <a:cs typeface="Franklin Gothic Book"/>
              </a:rPr>
              <a:t>Reporting</a:t>
            </a:r>
            <a:endParaRPr sz="2400">
              <a:latin typeface="Franklin Gothic Book"/>
              <a:cs typeface="Franklin Gothic Book"/>
            </a:endParaRPr>
          </a:p>
        </p:txBody>
      </p:sp>
      <p:grpSp>
        <p:nvGrpSpPr>
          <p:cNvPr id="5" name="object 5"/>
          <p:cNvGrpSpPr/>
          <p:nvPr/>
        </p:nvGrpSpPr>
        <p:grpSpPr>
          <a:xfrm>
            <a:off x="632459" y="2516130"/>
            <a:ext cx="5573395" cy="2642870"/>
            <a:chOff x="632459" y="2516130"/>
            <a:chExt cx="5573395" cy="2642870"/>
          </a:xfrm>
        </p:grpSpPr>
        <p:sp>
          <p:nvSpPr>
            <p:cNvPr id="6" name="object 6"/>
            <p:cNvSpPr/>
            <p:nvPr/>
          </p:nvSpPr>
          <p:spPr>
            <a:xfrm>
              <a:off x="782252" y="2671206"/>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00A0D5"/>
            </a:solidFill>
          </p:spPr>
          <p:txBody>
            <a:bodyPr wrap="square" lIns="0" tIns="0" rIns="0" bIns="0" rtlCol="0"/>
            <a:lstStyle/>
            <a:p>
              <a:endParaRPr/>
            </a:p>
          </p:txBody>
        </p:sp>
        <p:sp>
          <p:nvSpPr>
            <p:cNvPr id="7" name="object 7"/>
            <p:cNvSpPr/>
            <p:nvPr/>
          </p:nvSpPr>
          <p:spPr>
            <a:xfrm>
              <a:off x="952126" y="2823237"/>
              <a:ext cx="295910" cy="306070"/>
            </a:xfrm>
            <a:custGeom>
              <a:avLst/>
              <a:gdLst/>
              <a:ahLst/>
              <a:cxnLst/>
              <a:rect l="l" t="t" r="r" b="b"/>
              <a:pathLst>
                <a:path w="295909" h="306069">
                  <a:moveTo>
                    <a:pt x="49378" y="305806"/>
                  </a:moveTo>
                  <a:lnTo>
                    <a:pt x="64541" y="232004"/>
                  </a:lnTo>
                  <a:lnTo>
                    <a:pt x="38040" y="212118"/>
                  </a:lnTo>
                  <a:lnTo>
                    <a:pt x="17678" y="187338"/>
                  </a:lnTo>
                  <a:lnTo>
                    <a:pt x="4612" y="158658"/>
                  </a:lnTo>
                  <a:lnTo>
                    <a:pt x="0" y="127072"/>
                  </a:lnTo>
                  <a:lnTo>
                    <a:pt x="7546" y="86908"/>
                  </a:lnTo>
                  <a:lnTo>
                    <a:pt x="28553" y="52025"/>
                  </a:lnTo>
                  <a:lnTo>
                    <a:pt x="60575" y="24518"/>
                  </a:lnTo>
                  <a:lnTo>
                    <a:pt x="101162" y="6478"/>
                  </a:lnTo>
                  <a:lnTo>
                    <a:pt x="147868" y="0"/>
                  </a:lnTo>
                  <a:lnTo>
                    <a:pt x="194625" y="6478"/>
                  </a:lnTo>
                  <a:lnTo>
                    <a:pt x="235219" y="24518"/>
                  </a:lnTo>
                  <a:lnTo>
                    <a:pt x="267221" y="52025"/>
                  </a:lnTo>
                  <a:lnTo>
                    <a:pt x="288203" y="86908"/>
                  </a:lnTo>
                  <a:lnTo>
                    <a:pt x="295736" y="127072"/>
                  </a:lnTo>
                  <a:lnTo>
                    <a:pt x="294992" y="139994"/>
                  </a:lnTo>
                  <a:lnTo>
                    <a:pt x="292801" y="152550"/>
                  </a:lnTo>
                  <a:lnTo>
                    <a:pt x="289226" y="164679"/>
                  </a:lnTo>
                  <a:lnTo>
                    <a:pt x="284331" y="176318"/>
                  </a:lnTo>
                  <a:lnTo>
                    <a:pt x="279098" y="175781"/>
                  </a:lnTo>
                  <a:lnTo>
                    <a:pt x="273865" y="175378"/>
                  </a:lnTo>
                  <a:lnTo>
                    <a:pt x="268497" y="175378"/>
                  </a:lnTo>
                  <a:lnTo>
                    <a:pt x="227408" y="181343"/>
                  </a:lnTo>
                  <a:lnTo>
                    <a:pt x="192383" y="197838"/>
                  </a:lnTo>
                  <a:lnTo>
                    <a:pt x="165961" y="222760"/>
                  </a:lnTo>
                  <a:lnTo>
                    <a:pt x="150686" y="254011"/>
                  </a:lnTo>
                  <a:lnTo>
                    <a:pt x="149746" y="254145"/>
                  </a:lnTo>
                  <a:lnTo>
                    <a:pt x="147868" y="254145"/>
                  </a:lnTo>
                  <a:lnTo>
                    <a:pt x="138463" y="253874"/>
                  </a:lnTo>
                  <a:lnTo>
                    <a:pt x="129183" y="253088"/>
                  </a:lnTo>
                  <a:lnTo>
                    <a:pt x="120055" y="251824"/>
                  </a:lnTo>
                  <a:lnTo>
                    <a:pt x="111102" y="250119"/>
                  </a:lnTo>
                  <a:lnTo>
                    <a:pt x="49378" y="305806"/>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print"/>
            <a:stretch>
              <a:fillRect/>
            </a:stretch>
          </p:blipFill>
          <p:spPr>
            <a:xfrm>
              <a:off x="1120390" y="3018878"/>
              <a:ext cx="200467" cy="208656"/>
            </a:xfrm>
            <a:prstGeom prst="rect">
              <a:avLst/>
            </a:prstGeom>
          </p:spPr>
        </p:pic>
        <p:sp>
          <p:nvSpPr>
            <p:cNvPr id="9" name="object 9"/>
            <p:cNvSpPr/>
            <p:nvPr/>
          </p:nvSpPr>
          <p:spPr>
            <a:xfrm>
              <a:off x="782252" y="3488070"/>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C53937"/>
            </a:solidFill>
          </p:spPr>
          <p:txBody>
            <a:bodyPr wrap="square" lIns="0" tIns="0" rIns="0" bIns="0" rtlCol="0"/>
            <a:lstStyle/>
            <a:p>
              <a:endParaRPr/>
            </a:p>
          </p:txBody>
        </p:sp>
        <p:sp>
          <p:nvSpPr>
            <p:cNvPr id="10" name="object 10"/>
            <p:cNvSpPr/>
            <p:nvPr/>
          </p:nvSpPr>
          <p:spPr>
            <a:xfrm>
              <a:off x="948101" y="3653922"/>
              <a:ext cx="377190" cy="377190"/>
            </a:xfrm>
            <a:custGeom>
              <a:avLst/>
              <a:gdLst/>
              <a:ahLst/>
              <a:cxnLst/>
              <a:rect l="l" t="t" r="r" b="b"/>
              <a:pathLst>
                <a:path w="377190" h="377189">
                  <a:moveTo>
                    <a:pt x="188391" y="376789"/>
                  </a:moveTo>
                  <a:lnTo>
                    <a:pt x="138375" y="370046"/>
                  </a:lnTo>
                  <a:lnTo>
                    <a:pt x="93390" y="351026"/>
                  </a:lnTo>
                  <a:lnTo>
                    <a:pt x="55249" y="321539"/>
                  </a:lnTo>
                  <a:lnTo>
                    <a:pt x="25762" y="283397"/>
                  </a:lnTo>
                  <a:lnTo>
                    <a:pt x="6742" y="238412"/>
                  </a:lnTo>
                  <a:lnTo>
                    <a:pt x="0" y="188394"/>
                  </a:lnTo>
                  <a:lnTo>
                    <a:pt x="6742" y="138377"/>
                  </a:lnTo>
                  <a:lnTo>
                    <a:pt x="25762" y="93392"/>
                  </a:lnTo>
                  <a:lnTo>
                    <a:pt x="55249" y="55250"/>
                  </a:lnTo>
                  <a:lnTo>
                    <a:pt x="93390" y="25763"/>
                  </a:lnTo>
                  <a:lnTo>
                    <a:pt x="138375" y="6742"/>
                  </a:lnTo>
                  <a:lnTo>
                    <a:pt x="188391" y="0"/>
                  </a:lnTo>
                  <a:lnTo>
                    <a:pt x="238407" y="6742"/>
                  </a:lnTo>
                  <a:lnTo>
                    <a:pt x="283392" y="25763"/>
                  </a:lnTo>
                  <a:lnTo>
                    <a:pt x="295715" y="35290"/>
                  </a:lnTo>
                  <a:lnTo>
                    <a:pt x="188391" y="35290"/>
                  </a:lnTo>
                  <a:lnTo>
                    <a:pt x="140059" y="43110"/>
                  </a:lnTo>
                  <a:lnTo>
                    <a:pt x="98038" y="64875"/>
                  </a:lnTo>
                  <a:lnTo>
                    <a:pt x="64874" y="98040"/>
                  </a:lnTo>
                  <a:lnTo>
                    <a:pt x="43109" y="140061"/>
                  </a:lnTo>
                  <a:lnTo>
                    <a:pt x="35289" y="188394"/>
                  </a:lnTo>
                  <a:lnTo>
                    <a:pt x="43109" y="236728"/>
                  </a:lnTo>
                  <a:lnTo>
                    <a:pt x="64874" y="278749"/>
                  </a:lnTo>
                  <a:lnTo>
                    <a:pt x="98038" y="311914"/>
                  </a:lnTo>
                  <a:lnTo>
                    <a:pt x="140059" y="333679"/>
                  </a:lnTo>
                  <a:lnTo>
                    <a:pt x="188391" y="341499"/>
                  </a:lnTo>
                  <a:lnTo>
                    <a:pt x="295715" y="341499"/>
                  </a:lnTo>
                  <a:lnTo>
                    <a:pt x="283392" y="351026"/>
                  </a:lnTo>
                  <a:lnTo>
                    <a:pt x="238407" y="370046"/>
                  </a:lnTo>
                  <a:lnTo>
                    <a:pt x="188391" y="376789"/>
                  </a:lnTo>
                  <a:close/>
                </a:path>
                <a:path w="377190" h="377189">
                  <a:moveTo>
                    <a:pt x="295715" y="341499"/>
                  </a:moveTo>
                  <a:lnTo>
                    <a:pt x="188391" y="341499"/>
                  </a:lnTo>
                  <a:lnTo>
                    <a:pt x="236723" y="333679"/>
                  </a:lnTo>
                  <a:lnTo>
                    <a:pt x="278743" y="311914"/>
                  </a:lnTo>
                  <a:lnTo>
                    <a:pt x="311908" y="278749"/>
                  </a:lnTo>
                  <a:lnTo>
                    <a:pt x="333672" y="236728"/>
                  </a:lnTo>
                  <a:lnTo>
                    <a:pt x="341492" y="188394"/>
                  </a:lnTo>
                  <a:lnTo>
                    <a:pt x="333672" y="140061"/>
                  </a:lnTo>
                  <a:lnTo>
                    <a:pt x="311908" y="98040"/>
                  </a:lnTo>
                  <a:lnTo>
                    <a:pt x="278743" y="64875"/>
                  </a:lnTo>
                  <a:lnTo>
                    <a:pt x="236723" y="43110"/>
                  </a:lnTo>
                  <a:lnTo>
                    <a:pt x="188391" y="35290"/>
                  </a:lnTo>
                  <a:lnTo>
                    <a:pt x="295715" y="35290"/>
                  </a:lnTo>
                  <a:lnTo>
                    <a:pt x="321533" y="55250"/>
                  </a:lnTo>
                  <a:lnTo>
                    <a:pt x="351019" y="93392"/>
                  </a:lnTo>
                  <a:lnTo>
                    <a:pt x="370039" y="138377"/>
                  </a:lnTo>
                  <a:lnTo>
                    <a:pt x="376782" y="188394"/>
                  </a:lnTo>
                  <a:lnTo>
                    <a:pt x="370039" y="238412"/>
                  </a:lnTo>
                  <a:lnTo>
                    <a:pt x="351019" y="283397"/>
                  </a:lnTo>
                  <a:lnTo>
                    <a:pt x="321533" y="321539"/>
                  </a:lnTo>
                  <a:lnTo>
                    <a:pt x="295715" y="341499"/>
                  </a:lnTo>
                  <a:close/>
                </a:path>
              </a:pathLst>
            </a:custGeom>
            <a:solidFill>
              <a:srgbClr val="FFFFFF"/>
            </a:solidFill>
          </p:spPr>
          <p:txBody>
            <a:bodyPr wrap="square" lIns="0" tIns="0" rIns="0" bIns="0" rtlCol="0"/>
            <a:lstStyle/>
            <a:p>
              <a:endParaRPr/>
            </a:p>
          </p:txBody>
        </p:sp>
        <p:pic>
          <p:nvPicPr>
            <p:cNvPr id="11" name="object 11"/>
            <p:cNvPicPr/>
            <p:nvPr/>
          </p:nvPicPr>
          <p:blipFill>
            <a:blip r:embed="rId4" cstate="print"/>
            <a:stretch>
              <a:fillRect/>
            </a:stretch>
          </p:blipFill>
          <p:spPr>
            <a:xfrm>
              <a:off x="1017473" y="3723296"/>
              <a:ext cx="238038" cy="238043"/>
            </a:xfrm>
            <a:prstGeom prst="rect">
              <a:avLst/>
            </a:prstGeom>
          </p:spPr>
        </p:pic>
        <p:sp>
          <p:nvSpPr>
            <p:cNvPr id="12" name="object 12"/>
            <p:cNvSpPr/>
            <p:nvPr/>
          </p:nvSpPr>
          <p:spPr>
            <a:xfrm>
              <a:off x="786824" y="4303411"/>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DF7E2C"/>
            </a:solidFill>
          </p:spPr>
          <p:txBody>
            <a:bodyPr wrap="square" lIns="0" tIns="0" rIns="0" bIns="0" rtlCol="0"/>
            <a:lstStyle/>
            <a:p>
              <a:endParaRPr/>
            </a:p>
          </p:txBody>
        </p:sp>
        <p:pic>
          <p:nvPicPr>
            <p:cNvPr id="13" name="object 13"/>
            <p:cNvPicPr/>
            <p:nvPr/>
          </p:nvPicPr>
          <p:blipFill>
            <a:blip r:embed="rId5" cstate="print"/>
            <a:stretch>
              <a:fillRect/>
            </a:stretch>
          </p:blipFill>
          <p:spPr>
            <a:xfrm>
              <a:off x="966066" y="4494892"/>
              <a:ext cx="159299" cy="245154"/>
            </a:xfrm>
            <a:prstGeom prst="rect">
              <a:avLst/>
            </a:prstGeom>
          </p:spPr>
        </p:pic>
        <p:sp>
          <p:nvSpPr>
            <p:cNvPr id="14" name="object 14"/>
            <p:cNvSpPr/>
            <p:nvPr/>
          </p:nvSpPr>
          <p:spPr>
            <a:xfrm>
              <a:off x="1045927" y="4520655"/>
              <a:ext cx="270510" cy="300355"/>
            </a:xfrm>
            <a:custGeom>
              <a:avLst/>
              <a:gdLst/>
              <a:ahLst/>
              <a:cxnLst/>
              <a:rect l="l" t="t" r="r" b="b"/>
              <a:pathLst>
                <a:path w="270509" h="300354">
                  <a:moveTo>
                    <a:pt x="248506" y="299767"/>
                  </a:moveTo>
                  <a:lnTo>
                    <a:pt x="21605" y="299767"/>
                  </a:lnTo>
                  <a:lnTo>
                    <a:pt x="10596" y="297486"/>
                  </a:lnTo>
                  <a:lnTo>
                    <a:pt x="3172" y="291280"/>
                  </a:lnTo>
                  <a:lnTo>
                    <a:pt x="0" y="282105"/>
                  </a:lnTo>
                  <a:lnTo>
                    <a:pt x="1746" y="270918"/>
                  </a:lnTo>
                  <a:lnTo>
                    <a:pt x="8153" y="255667"/>
                  </a:lnTo>
                  <a:lnTo>
                    <a:pt x="26435" y="219458"/>
                  </a:lnTo>
                  <a:lnTo>
                    <a:pt x="55184" y="176607"/>
                  </a:lnTo>
                  <a:lnTo>
                    <a:pt x="92990" y="141430"/>
                  </a:lnTo>
                  <a:lnTo>
                    <a:pt x="78651" y="129307"/>
                  </a:lnTo>
                  <a:lnTo>
                    <a:pt x="67646" y="114090"/>
                  </a:lnTo>
                  <a:lnTo>
                    <a:pt x="60591" y="96407"/>
                  </a:lnTo>
                  <a:lnTo>
                    <a:pt x="58102" y="76887"/>
                  </a:lnTo>
                  <a:lnTo>
                    <a:pt x="64155" y="46985"/>
                  </a:lnTo>
                  <a:lnTo>
                    <a:pt x="80662" y="22542"/>
                  </a:lnTo>
                  <a:lnTo>
                    <a:pt x="105144" y="6050"/>
                  </a:lnTo>
                  <a:lnTo>
                    <a:pt x="135123" y="0"/>
                  </a:lnTo>
                  <a:lnTo>
                    <a:pt x="165024" y="6050"/>
                  </a:lnTo>
                  <a:lnTo>
                    <a:pt x="189466" y="22542"/>
                  </a:lnTo>
                  <a:lnTo>
                    <a:pt x="205958" y="46985"/>
                  </a:lnTo>
                  <a:lnTo>
                    <a:pt x="212009" y="76887"/>
                  </a:lnTo>
                  <a:lnTo>
                    <a:pt x="209520" y="96407"/>
                  </a:lnTo>
                  <a:lnTo>
                    <a:pt x="202465" y="114090"/>
                  </a:lnTo>
                  <a:lnTo>
                    <a:pt x="191460" y="129307"/>
                  </a:lnTo>
                  <a:lnTo>
                    <a:pt x="177122" y="141430"/>
                  </a:lnTo>
                  <a:lnTo>
                    <a:pt x="209946" y="163379"/>
                  </a:lnTo>
                  <a:lnTo>
                    <a:pt x="230392" y="184184"/>
                  </a:lnTo>
                  <a:lnTo>
                    <a:pt x="247014" y="215984"/>
                  </a:lnTo>
                  <a:lnTo>
                    <a:pt x="268365" y="270918"/>
                  </a:lnTo>
                  <a:lnTo>
                    <a:pt x="270131" y="282105"/>
                  </a:lnTo>
                  <a:lnTo>
                    <a:pt x="266990" y="291280"/>
                  </a:lnTo>
                  <a:lnTo>
                    <a:pt x="259572" y="297486"/>
                  </a:lnTo>
                  <a:lnTo>
                    <a:pt x="248506" y="299767"/>
                  </a:lnTo>
                  <a:close/>
                </a:path>
              </a:pathLst>
            </a:custGeom>
            <a:solidFill>
              <a:srgbClr val="FFFFFF"/>
            </a:solidFill>
          </p:spPr>
          <p:txBody>
            <a:bodyPr wrap="square" lIns="0" tIns="0" rIns="0" bIns="0" rtlCol="0"/>
            <a:lstStyle/>
            <a:p>
              <a:endParaRPr/>
            </a:p>
          </p:txBody>
        </p:sp>
        <p:sp>
          <p:nvSpPr>
            <p:cNvPr id="15" name="object 15"/>
            <p:cNvSpPr/>
            <p:nvPr/>
          </p:nvSpPr>
          <p:spPr>
            <a:xfrm>
              <a:off x="664463" y="2548134"/>
              <a:ext cx="5509260" cy="2578735"/>
            </a:xfrm>
            <a:custGeom>
              <a:avLst/>
              <a:gdLst/>
              <a:ahLst/>
              <a:cxnLst/>
              <a:rect l="l" t="t" r="r" b="b"/>
              <a:pathLst>
                <a:path w="5509260" h="2578735">
                  <a:moveTo>
                    <a:pt x="0" y="194602"/>
                  </a:moveTo>
                  <a:lnTo>
                    <a:pt x="5140" y="149980"/>
                  </a:lnTo>
                  <a:lnTo>
                    <a:pt x="19781" y="109019"/>
                  </a:lnTo>
                  <a:lnTo>
                    <a:pt x="42754" y="72886"/>
                  </a:lnTo>
                  <a:lnTo>
                    <a:pt x="72891" y="42750"/>
                  </a:lnTo>
                  <a:lnTo>
                    <a:pt x="109024" y="19778"/>
                  </a:lnTo>
                  <a:lnTo>
                    <a:pt x="149984" y="5139"/>
                  </a:lnTo>
                  <a:lnTo>
                    <a:pt x="194602" y="0"/>
                  </a:lnTo>
                  <a:lnTo>
                    <a:pt x="5314657" y="0"/>
                  </a:lnTo>
                  <a:lnTo>
                    <a:pt x="5359275" y="5139"/>
                  </a:lnTo>
                  <a:lnTo>
                    <a:pt x="5400235" y="19778"/>
                  </a:lnTo>
                  <a:lnTo>
                    <a:pt x="5436368" y="42750"/>
                  </a:lnTo>
                  <a:lnTo>
                    <a:pt x="5466505" y="72886"/>
                  </a:lnTo>
                  <a:lnTo>
                    <a:pt x="5489478" y="109019"/>
                  </a:lnTo>
                  <a:lnTo>
                    <a:pt x="5504119" y="149980"/>
                  </a:lnTo>
                  <a:lnTo>
                    <a:pt x="5509260" y="194602"/>
                  </a:lnTo>
                  <a:lnTo>
                    <a:pt x="5509260" y="2383993"/>
                  </a:lnTo>
                  <a:lnTo>
                    <a:pt x="5504119" y="2428615"/>
                  </a:lnTo>
                  <a:lnTo>
                    <a:pt x="5489478" y="2469578"/>
                  </a:lnTo>
                  <a:lnTo>
                    <a:pt x="5466505" y="2505713"/>
                  </a:lnTo>
                  <a:lnTo>
                    <a:pt x="5436368" y="2535852"/>
                  </a:lnTo>
                  <a:lnTo>
                    <a:pt x="5400235" y="2558826"/>
                  </a:lnTo>
                  <a:lnTo>
                    <a:pt x="5359275" y="2573467"/>
                  </a:lnTo>
                  <a:lnTo>
                    <a:pt x="5314657" y="2578608"/>
                  </a:lnTo>
                  <a:lnTo>
                    <a:pt x="194602" y="2578608"/>
                  </a:lnTo>
                  <a:lnTo>
                    <a:pt x="149984" y="2573467"/>
                  </a:lnTo>
                  <a:lnTo>
                    <a:pt x="109024" y="2558826"/>
                  </a:lnTo>
                  <a:lnTo>
                    <a:pt x="72891" y="2535852"/>
                  </a:lnTo>
                  <a:lnTo>
                    <a:pt x="42754" y="2505713"/>
                  </a:lnTo>
                  <a:lnTo>
                    <a:pt x="19781" y="2469578"/>
                  </a:lnTo>
                  <a:lnTo>
                    <a:pt x="5140" y="2428615"/>
                  </a:lnTo>
                  <a:lnTo>
                    <a:pt x="0" y="2383993"/>
                  </a:lnTo>
                  <a:lnTo>
                    <a:pt x="0" y="194602"/>
                  </a:lnTo>
                  <a:close/>
                </a:path>
              </a:pathLst>
            </a:custGeom>
            <a:ln w="64008">
              <a:solidFill>
                <a:srgbClr val="FFC000"/>
              </a:solidFill>
            </a:ln>
          </p:spPr>
          <p:txBody>
            <a:bodyPr wrap="square" lIns="0" tIns="0" rIns="0" bIns="0" rtlCol="0"/>
            <a:lstStyle/>
            <a:p>
              <a:endParaRPr/>
            </a:p>
          </p:txBody>
        </p:sp>
      </p:grpSp>
      <p:grpSp>
        <p:nvGrpSpPr>
          <p:cNvPr id="16" name="object 16"/>
          <p:cNvGrpSpPr/>
          <p:nvPr/>
        </p:nvGrpSpPr>
        <p:grpSpPr>
          <a:xfrm>
            <a:off x="782253" y="5220859"/>
            <a:ext cx="708660" cy="708660"/>
            <a:chOff x="782253" y="5220859"/>
            <a:chExt cx="708660" cy="708660"/>
          </a:xfrm>
        </p:grpSpPr>
        <p:sp>
          <p:nvSpPr>
            <p:cNvPr id="17" name="object 17"/>
            <p:cNvSpPr/>
            <p:nvPr/>
          </p:nvSpPr>
          <p:spPr>
            <a:xfrm>
              <a:off x="782253" y="5220859"/>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EFC52B"/>
            </a:solidFill>
          </p:spPr>
          <p:txBody>
            <a:bodyPr wrap="square" lIns="0" tIns="0" rIns="0" bIns="0" rtlCol="0"/>
            <a:lstStyle/>
            <a:p>
              <a:endParaRPr/>
            </a:p>
          </p:txBody>
        </p:sp>
        <p:sp>
          <p:nvSpPr>
            <p:cNvPr id="18" name="object 18"/>
            <p:cNvSpPr/>
            <p:nvPr/>
          </p:nvSpPr>
          <p:spPr>
            <a:xfrm>
              <a:off x="1009691" y="5353836"/>
              <a:ext cx="254000" cy="442595"/>
            </a:xfrm>
            <a:custGeom>
              <a:avLst/>
              <a:gdLst/>
              <a:ahLst/>
              <a:cxnLst/>
              <a:rect l="l" t="t" r="r" b="b"/>
              <a:pathLst>
                <a:path w="254000" h="442595">
                  <a:moveTo>
                    <a:pt x="0" y="442539"/>
                  </a:moveTo>
                  <a:lnTo>
                    <a:pt x="105198" y="257097"/>
                  </a:lnTo>
                  <a:lnTo>
                    <a:pt x="12344" y="203423"/>
                  </a:lnTo>
                  <a:lnTo>
                    <a:pt x="253603" y="0"/>
                  </a:lnTo>
                  <a:lnTo>
                    <a:pt x="146392" y="185711"/>
                  </a:lnTo>
                  <a:lnTo>
                    <a:pt x="242198" y="240995"/>
                  </a:lnTo>
                  <a:lnTo>
                    <a:pt x="0" y="442539"/>
                  </a:lnTo>
                  <a:close/>
                </a:path>
              </a:pathLst>
            </a:custGeom>
            <a:solidFill>
              <a:srgbClr val="FFFFFF"/>
            </a:solidFill>
          </p:spPr>
          <p:txBody>
            <a:bodyPr wrap="square" lIns="0" tIns="0" rIns="0" bIns="0" rtlCol="0"/>
            <a:lstStyle/>
            <a:p>
              <a:endParaRPr/>
            </a:p>
          </p:txBody>
        </p:sp>
      </p:grpSp>
      <p:pic>
        <p:nvPicPr>
          <p:cNvPr id="19" name="object 19"/>
          <p:cNvPicPr/>
          <p:nvPr/>
        </p:nvPicPr>
        <p:blipFill>
          <a:blip r:embed="rId6" cstate="print"/>
          <a:stretch>
            <a:fillRect/>
          </a:stretch>
        </p:blipFill>
        <p:spPr>
          <a:xfrm>
            <a:off x="6854952" y="2668523"/>
            <a:ext cx="4821935" cy="3087623"/>
          </a:xfrm>
          <a:prstGeom prst="rect">
            <a:avLst/>
          </a:prstGeom>
        </p:spPr>
      </p:pic>
      <p:sp>
        <p:nvSpPr>
          <p:cNvPr id="20" name="object 20"/>
          <p:cNvSpPr txBox="1"/>
          <p:nvPr/>
        </p:nvSpPr>
        <p:spPr>
          <a:xfrm>
            <a:off x="1653260" y="2874925"/>
            <a:ext cx="4241800" cy="2880995"/>
          </a:xfrm>
          <a:prstGeom prst="rect">
            <a:avLst/>
          </a:prstGeom>
        </p:spPr>
        <p:txBody>
          <a:bodyPr vert="horz" wrap="square" lIns="0" tIns="13335" rIns="0" bIns="0" rtlCol="0">
            <a:spAutoFit/>
          </a:bodyPr>
          <a:lstStyle/>
          <a:p>
            <a:pPr marL="12700">
              <a:lnSpc>
                <a:spcPct val="100000"/>
              </a:lnSpc>
              <a:spcBef>
                <a:spcPts val="105"/>
              </a:spcBef>
            </a:pPr>
            <a:r>
              <a:rPr sz="2000" dirty="0">
                <a:latin typeface="Franklin Gothic Book"/>
                <a:cs typeface="Franklin Gothic Book"/>
              </a:rPr>
              <a:t>Report</a:t>
            </a:r>
            <a:r>
              <a:rPr sz="2000" spc="-30" dirty="0">
                <a:latin typeface="Franklin Gothic Book"/>
                <a:cs typeface="Franklin Gothic Book"/>
              </a:rPr>
              <a:t> </a:t>
            </a:r>
            <a:r>
              <a:rPr sz="2000" dirty="0">
                <a:latin typeface="Franklin Gothic Book"/>
                <a:cs typeface="Franklin Gothic Book"/>
              </a:rPr>
              <a:t>cyber</a:t>
            </a:r>
            <a:r>
              <a:rPr sz="2000" spc="-15" dirty="0">
                <a:latin typeface="Franklin Gothic Book"/>
                <a:cs typeface="Franklin Gothic Book"/>
              </a:rPr>
              <a:t> </a:t>
            </a:r>
            <a:r>
              <a:rPr sz="2000" spc="-10" dirty="0">
                <a:latin typeface="Franklin Gothic Book"/>
                <a:cs typeface="Franklin Gothic Book"/>
              </a:rPr>
              <a:t>incidents</a:t>
            </a:r>
            <a:endParaRPr sz="2000">
              <a:latin typeface="Franklin Gothic Book"/>
              <a:cs typeface="Franklin Gothic Book"/>
            </a:endParaRPr>
          </a:p>
          <a:p>
            <a:pPr marL="12700" marR="959485">
              <a:lnSpc>
                <a:spcPct val="267800"/>
              </a:lnSpc>
            </a:pPr>
            <a:r>
              <a:rPr sz="2000" dirty="0">
                <a:latin typeface="Franklin Gothic Book"/>
                <a:cs typeface="Franklin Gothic Book"/>
              </a:rPr>
              <a:t>Submit</a:t>
            </a:r>
            <a:r>
              <a:rPr sz="2000" spc="-55" dirty="0">
                <a:latin typeface="Franklin Gothic Book"/>
                <a:cs typeface="Franklin Gothic Book"/>
              </a:rPr>
              <a:t> </a:t>
            </a:r>
            <a:r>
              <a:rPr sz="2000" dirty="0">
                <a:latin typeface="Franklin Gothic Book"/>
                <a:cs typeface="Franklin Gothic Book"/>
              </a:rPr>
              <a:t>malicious</a:t>
            </a:r>
            <a:r>
              <a:rPr sz="2000" spc="-45" dirty="0">
                <a:latin typeface="Franklin Gothic Book"/>
                <a:cs typeface="Franklin Gothic Book"/>
              </a:rPr>
              <a:t> </a:t>
            </a:r>
            <a:r>
              <a:rPr sz="2000" spc="-10" dirty="0">
                <a:latin typeface="Franklin Gothic Book"/>
                <a:cs typeface="Franklin Gothic Book"/>
              </a:rPr>
              <a:t>software Facilitate</a:t>
            </a:r>
            <a:r>
              <a:rPr sz="2000" spc="-30" dirty="0">
                <a:latin typeface="Franklin Gothic Book"/>
                <a:cs typeface="Franklin Gothic Book"/>
              </a:rPr>
              <a:t> </a:t>
            </a:r>
            <a:r>
              <a:rPr sz="2000" dirty="0">
                <a:latin typeface="Franklin Gothic Book"/>
                <a:cs typeface="Franklin Gothic Book"/>
              </a:rPr>
              <a:t>damage</a:t>
            </a:r>
            <a:r>
              <a:rPr sz="2000" spc="-35" dirty="0">
                <a:latin typeface="Franklin Gothic Book"/>
                <a:cs typeface="Franklin Gothic Book"/>
              </a:rPr>
              <a:t> </a:t>
            </a:r>
            <a:r>
              <a:rPr sz="2000" spc="-10" dirty="0">
                <a:latin typeface="Franklin Gothic Book"/>
                <a:cs typeface="Franklin Gothic Book"/>
              </a:rPr>
              <a:t>assessment</a:t>
            </a:r>
            <a:endParaRPr sz="2000">
              <a:latin typeface="Franklin Gothic Book"/>
              <a:cs typeface="Franklin Gothic Book"/>
            </a:endParaRPr>
          </a:p>
          <a:p>
            <a:pPr>
              <a:lnSpc>
                <a:spcPct val="100000"/>
              </a:lnSpc>
            </a:pPr>
            <a:endParaRPr sz="2000">
              <a:latin typeface="Franklin Gothic Book"/>
              <a:cs typeface="Franklin Gothic Book"/>
            </a:endParaRPr>
          </a:p>
          <a:p>
            <a:pPr>
              <a:lnSpc>
                <a:spcPct val="100000"/>
              </a:lnSpc>
              <a:spcBef>
                <a:spcPts val="285"/>
              </a:spcBef>
            </a:pPr>
            <a:endParaRPr sz="2000">
              <a:latin typeface="Franklin Gothic Book"/>
              <a:cs typeface="Franklin Gothic Book"/>
            </a:endParaRPr>
          </a:p>
          <a:p>
            <a:pPr marL="12700">
              <a:lnSpc>
                <a:spcPct val="100000"/>
              </a:lnSpc>
            </a:pPr>
            <a:r>
              <a:rPr sz="2000" dirty="0">
                <a:latin typeface="Franklin Gothic Book"/>
                <a:cs typeface="Franklin Gothic Book"/>
              </a:rPr>
              <a:t>Safeguard</a:t>
            </a:r>
            <a:r>
              <a:rPr sz="2000" spc="-80" dirty="0">
                <a:latin typeface="Franklin Gothic Book"/>
                <a:cs typeface="Franklin Gothic Book"/>
              </a:rPr>
              <a:t> </a:t>
            </a:r>
            <a:r>
              <a:rPr sz="2000" dirty="0">
                <a:latin typeface="Franklin Gothic Book"/>
                <a:cs typeface="Franklin Gothic Book"/>
              </a:rPr>
              <a:t>covered</a:t>
            </a:r>
            <a:r>
              <a:rPr sz="2000" spc="-105" dirty="0">
                <a:latin typeface="Franklin Gothic Book"/>
                <a:cs typeface="Franklin Gothic Book"/>
              </a:rPr>
              <a:t> </a:t>
            </a:r>
            <a:r>
              <a:rPr sz="2000" dirty="0">
                <a:latin typeface="Franklin Gothic Book"/>
                <a:cs typeface="Franklin Gothic Book"/>
              </a:rPr>
              <a:t>defense</a:t>
            </a:r>
            <a:r>
              <a:rPr sz="2000" spc="-110" dirty="0">
                <a:latin typeface="Franklin Gothic Book"/>
                <a:cs typeface="Franklin Gothic Book"/>
              </a:rPr>
              <a:t> </a:t>
            </a:r>
            <a:r>
              <a:rPr sz="2000" spc="-10" dirty="0">
                <a:latin typeface="Franklin Gothic Book"/>
                <a:cs typeface="Franklin Gothic Book"/>
              </a:rPr>
              <a:t>information</a:t>
            </a:r>
            <a:endParaRPr sz="2000">
              <a:latin typeface="Franklin Gothic Book"/>
              <a:cs typeface="Franklin Gothic Book"/>
            </a:endParaRPr>
          </a:p>
        </p:txBody>
      </p:sp>
      <p:sp>
        <p:nvSpPr>
          <p:cNvPr id="21" name="object 21"/>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95488" y="6153934"/>
            <a:ext cx="85725" cy="147955"/>
          </a:xfrm>
          <a:prstGeom prst="rect">
            <a:avLst/>
          </a:prstGeom>
        </p:spPr>
        <p:txBody>
          <a:bodyPr vert="horz" wrap="square" lIns="0" tIns="12700" rIns="0" bIns="0" rtlCol="0">
            <a:spAutoFit/>
          </a:bodyPr>
          <a:lstStyle/>
          <a:p>
            <a:pPr marL="12700">
              <a:lnSpc>
                <a:spcPct val="100000"/>
              </a:lnSpc>
              <a:spcBef>
                <a:spcPts val="100"/>
              </a:spcBef>
            </a:pPr>
            <a:r>
              <a:rPr sz="800" spc="-50" dirty="0">
                <a:latin typeface="Franklin Gothic Book"/>
                <a:cs typeface="Franklin Gothic Book"/>
              </a:rPr>
              <a:t>4</a:t>
            </a:r>
            <a:endParaRPr sz="800">
              <a:latin typeface="Franklin Gothic Book"/>
              <a:cs typeface="Franklin Gothic Book"/>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What</a:t>
            </a:r>
            <a:r>
              <a:rPr spc="-45" dirty="0"/>
              <a:t> </a:t>
            </a:r>
            <a:r>
              <a:rPr dirty="0"/>
              <a:t>if</a:t>
            </a:r>
            <a:r>
              <a:rPr spc="-50" dirty="0"/>
              <a:t> </a:t>
            </a:r>
            <a:r>
              <a:rPr dirty="0"/>
              <a:t>there</a:t>
            </a:r>
            <a:r>
              <a:rPr spc="-55" dirty="0"/>
              <a:t> </a:t>
            </a:r>
            <a:r>
              <a:rPr dirty="0"/>
              <a:t>is</a:t>
            </a:r>
            <a:r>
              <a:rPr spc="-40" dirty="0"/>
              <a:t> </a:t>
            </a:r>
            <a:r>
              <a:rPr dirty="0"/>
              <a:t>a</a:t>
            </a:r>
            <a:r>
              <a:rPr spc="-35" dirty="0"/>
              <a:t> </a:t>
            </a:r>
            <a:r>
              <a:rPr dirty="0"/>
              <a:t>potential</a:t>
            </a:r>
            <a:r>
              <a:rPr spc="-60" dirty="0"/>
              <a:t> </a:t>
            </a:r>
            <a:r>
              <a:rPr spc="-10" dirty="0"/>
              <a:t>breach?</a:t>
            </a:r>
          </a:p>
        </p:txBody>
      </p:sp>
      <p:sp>
        <p:nvSpPr>
          <p:cNvPr id="4" name="object 4"/>
          <p:cNvSpPr txBox="1"/>
          <p:nvPr/>
        </p:nvSpPr>
        <p:spPr>
          <a:xfrm>
            <a:off x="779703" y="2066634"/>
            <a:ext cx="10637520" cy="3853815"/>
          </a:xfrm>
          <a:prstGeom prst="rect">
            <a:avLst/>
          </a:prstGeom>
        </p:spPr>
        <p:txBody>
          <a:bodyPr vert="horz" wrap="square" lIns="0" tIns="12700" rIns="0" bIns="0" rtlCol="0">
            <a:spAutoFit/>
          </a:bodyPr>
          <a:lstStyle/>
          <a:p>
            <a:pPr marL="12700" marR="40005" indent="-635">
              <a:lnSpc>
                <a:spcPct val="100000"/>
              </a:lnSpc>
              <a:spcBef>
                <a:spcPts val="100"/>
              </a:spcBef>
            </a:pPr>
            <a:r>
              <a:rPr sz="1800" u="sng" dirty="0">
                <a:uFill>
                  <a:solidFill>
                    <a:srgbClr val="000000"/>
                  </a:solidFill>
                </a:uFill>
                <a:latin typeface="Franklin Gothic Book"/>
                <a:cs typeface="Franklin Gothic Book"/>
              </a:rPr>
              <a:t>Don’t</a:t>
            </a:r>
            <a:r>
              <a:rPr sz="1800" u="sng" spc="-75" dirty="0">
                <a:uFill>
                  <a:solidFill>
                    <a:srgbClr val="000000"/>
                  </a:solidFill>
                </a:uFill>
                <a:latin typeface="Franklin Gothic Book"/>
                <a:cs typeface="Franklin Gothic Book"/>
              </a:rPr>
              <a:t> </a:t>
            </a:r>
            <a:r>
              <a:rPr sz="1800" u="sng" dirty="0">
                <a:uFill>
                  <a:solidFill>
                    <a:srgbClr val="000000"/>
                  </a:solidFill>
                </a:uFill>
                <a:latin typeface="Franklin Gothic Book"/>
                <a:cs typeface="Franklin Gothic Book"/>
              </a:rPr>
              <a:t>panic</a:t>
            </a:r>
            <a:r>
              <a:rPr sz="1800" dirty="0">
                <a:latin typeface="Franklin Gothic Book"/>
                <a:cs typeface="Franklin Gothic Book"/>
              </a:rPr>
              <a:t>.</a:t>
            </a:r>
            <a:r>
              <a:rPr sz="1800" spc="-65" dirty="0">
                <a:latin typeface="Franklin Gothic Book"/>
                <a:cs typeface="Franklin Gothic Book"/>
              </a:rPr>
              <a:t> </a:t>
            </a:r>
            <a:r>
              <a:rPr sz="1800" dirty="0">
                <a:latin typeface="Franklin Gothic Book"/>
                <a:cs typeface="Franklin Gothic Book"/>
              </a:rPr>
              <a:t>Cybersecurity</a:t>
            </a:r>
            <a:r>
              <a:rPr sz="1800" spc="-40" dirty="0">
                <a:latin typeface="Franklin Gothic Book"/>
                <a:cs typeface="Franklin Gothic Book"/>
              </a:rPr>
              <a:t> </a:t>
            </a:r>
            <a:r>
              <a:rPr sz="1800" dirty="0">
                <a:latin typeface="Franklin Gothic Book"/>
                <a:cs typeface="Franklin Gothic Book"/>
              </a:rPr>
              <a:t>occurs</a:t>
            </a:r>
            <a:r>
              <a:rPr sz="1800" spc="-35" dirty="0">
                <a:latin typeface="Franklin Gothic Book"/>
                <a:cs typeface="Franklin Gothic Book"/>
              </a:rPr>
              <a:t> </a:t>
            </a:r>
            <a:r>
              <a:rPr sz="1800" dirty="0">
                <a:latin typeface="Franklin Gothic Book"/>
                <a:cs typeface="Franklin Gothic Book"/>
              </a:rPr>
              <a:t>in</a:t>
            </a:r>
            <a:r>
              <a:rPr sz="1800" spc="-30" dirty="0">
                <a:latin typeface="Franklin Gothic Book"/>
                <a:cs typeface="Franklin Gothic Book"/>
              </a:rPr>
              <a:t> </a:t>
            </a:r>
            <a:r>
              <a:rPr sz="1800" dirty="0">
                <a:latin typeface="Franklin Gothic Book"/>
                <a:cs typeface="Franklin Gothic Book"/>
              </a:rPr>
              <a:t>a</a:t>
            </a:r>
            <a:r>
              <a:rPr sz="1800" spc="-30" dirty="0">
                <a:latin typeface="Franklin Gothic Book"/>
                <a:cs typeface="Franklin Gothic Book"/>
              </a:rPr>
              <a:t> </a:t>
            </a:r>
            <a:r>
              <a:rPr sz="1800" dirty="0">
                <a:latin typeface="Franklin Gothic Book"/>
                <a:cs typeface="Franklin Gothic Book"/>
              </a:rPr>
              <a:t>dynamic</a:t>
            </a:r>
            <a:r>
              <a:rPr sz="1800" spc="-15" dirty="0">
                <a:latin typeface="Franklin Gothic Book"/>
                <a:cs typeface="Franklin Gothic Book"/>
              </a:rPr>
              <a:t> </a:t>
            </a:r>
            <a:r>
              <a:rPr sz="1800" spc="-10" dirty="0">
                <a:latin typeface="Franklin Gothic Book"/>
                <a:cs typeface="Franklin Gothic Book"/>
              </a:rPr>
              <a:t>environment.</a:t>
            </a:r>
            <a:r>
              <a:rPr sz="1800" spc="-20" dirty="0">
                <a:latin typeface="Franklin Gothic Book"/>
                <a:cs typeface="Franklin Gothic Book"/>
              </a:rPr>
              <a:t> </a:t>
            </a:r>
            <a:r>
              <a:rPr sz="1800" dirty="0">
                <a:latin typeface="Franklin Gothic Book"/>
                <a:cs typeface="Franklin Gothic Book"/>
              </a:rPr>
              <a:t>Hackers</a:t>
            </a:r>
            <a:r>
              <a:rPr sz="1800" spc="-35" dirty="0">
                <a:latin typeface="Franklin Gothic Book"/>
                <a:cs typeface="Franklin Gothic Book"/>
              </a:rPr>
              <a:t> </a:t>
            </a:r>
            <a:r>
              <a:rPr sz="1800" dirty="0">
                <a:latin typeface="Franklin Gothic Book"/>
                <a:cs typeface="Franklin Gothic Book"/>
              </a:rPr>
              <a:t>are</a:t>
            </a:r>
            <a:r>
              <a:rPr sz="1800" spc="-30" dirty="0">
                <a:latin typeface="Franklin Gothic Book"/>
                <a:cs typeface="Franklin Gothic Book"/>
              </a:rPr>
              <a:t> </a:t>
            </a:r>
            <a:r>
              <a:rPr sz="1800" dirty="0">
                <a:latin typeface="Franklin Gothic Book"/>
                <a:cs typeface="Franklin Gothic Book"/>
              </a:rPr>
              <a:t>constantly</a:t>
            </a:r>
            <a:r>
              <a:rPr sz="1800" spc="-25" dirty="0">
                <a:latin typeface="Franklin Gothic Book"/>
                <a:cs typeface="Franklin Gothic Book"/>
              </a:rPr>
              <a:t> </a:t>
            </a:r>
            <a:r>
              <a:rPr sz="1800" dirty="0">
                <a:latin typeface="Franklin Gothic Book"/>
                <a:cs typeface="Franklin Gothic Book"/>
              </a:rPr>
              <a:t>coming</a:t>
            </a:r>
            <a:r>
              <a:rPr sz="1800" spc="-30" dirty="0">
                <a:latin typeface="Franklin Gothic Book"/>
                <a:cs typeface="Franklin Gothic Book"/>
              </a:rPr>
              <a:t> </a:t>
            </a:r>
            <a:r>
              <a:rPr sz="1800" dirty="0">
                <a:latin typeface="Franklin Gothic Book"/>
                <a:cs typeface="Franklin Gothic Book"/>
              </a:rPr>
              <a:t>up</a:t>
            </a:r>
            <a:r>
              <a:rPr sz="1800" spc="-30" dirty="0">
                <a:latin typeface="Franklin Gothic Book"/>
                <a:cs typeface="Franklin Gothic Book"/>
              </a:rPr>
              <a:t> </a:t>
            </a:r>
            <a:r>
              <a:rPr sz="1800" dirty="0">
                <a:latin typeface="Franklin Gothic Book"/>
                <a:cs typeface="Franklin Gothic Book"/>
              </a:rPr>
              <a:t>with</a:t>
            </a:r>
            <a:r>
              <a:rPr sz="1800" spc="-30" dirty="0">
                <a:latin typeface="Franklin Gothic Book"/>
                <a:cs typeface="Franklin Gothic Book"/>
              </a:rPr>
              <a:t> </a:t>
            </a:r>
            <a:r>
              <a:rPr sz="1800" dirty="0">
                <a:latin typeface="Franklin Gothic Book"/>
                <a:cs typeface="Franklin Gothic Book"/>
              </a:rPr>
              <a:t>new</a:t>
            </a:r>
            <a:r>
              <a:rPr sz="1800" spc="-10" dirty="0">
                <a:latin typeface="Franklin Gothic Book"/>
                <a:cs typeface="Franklin Gothic Book"/>
              </a:rPr>
              <a:t> </a:t>
            </a:r>
            <a:r>
              <a:rPr sz="1800" spc="-20" dirty="0">
                <a:latin typeface="Franklin Gothic Book"/>
                <a:cs typeface="Franklin Gothic Book"/>
              </a:rPr>
              <a:t>ways </a:t>
            </a:r>
            <a:r>
              <a:rPr sz="1800" dirty="0">
                <a:latin typeface="Franklin Gothic Book"/>
                <a:cs typeface="Franklin Gothic Book"/>
              </a:rPr>
              <a:t>to</a:t>
            </a:r>
            <a:r>
              <a:rPr sz="1800" spc="-55" dirty="0">
                <a:latin typeface="Franklin Gothic Book"/>
                <a:cs typeface="Franklin Gothic Book"/>
              </a:rPr>
              <a:t> </a:t>
            </a:r>
            <a:r>
              <a:rPr sz="1800" dirty="0">
                <a:latin typeface="Franklin Gothic Book"/>
                <a:cs typeface="Franklin Gothic Book"/>
              </a:rPr>
              <a:t>attack</a:t>
            </a:r>
            <a:r>
              <a:rPr sz="1800" spc="-60" dirty="0">
                <a:latin typeface="Franklin Gothic Book"/>
                <a:cs typeface="Franklin Gothic Book"/>
              </a:rPr>
              <a:t> </a:t>
            </a:r>
            <a:r>
              <a:rPr sz="1800" dirty="0">
                <a:latin typeface="Franklin Gothic Book"/>
                <a:cs typeface="Franklin Gothic Book"/>
              </a:rPr>
              <a:t>information</a:t>
            </a:r>
            <a:r>
              <a:rPr sz="1800" spc="-40" dirty="0">
                <a:latin typeface="Franklin Gothic Book"/>
                <a:cs typeface="Franklin Gothic Book"/>
              </a:rPr>
              <a:t> </a:t>
            </a:r>
            <a:r>
              <a:rPr sz="1800" dirty="0">
                <a:latin typeface="Franklin Gothic Book"/>
                <a:cs typeface="Franklin Gothic Book"/>
              </a:rPr>
              <a:t>systems,</a:t>
            </a:r>
            <a:r>
              <a:rPr sz="1800" spc="-45" dirty="0">
                <a:latin typeface="Franklin Gothic Book"/>
                <a:cs typeface="Franklin Gothic Book"/>
              </a:rPr>
              <a:t> </a:t>
            </a:r>
            <a:r>
              <a:rPr sz="1800" dirty="0">
                <a:latin typeface="Franklin Gothic Book"/>
                <a:cs typeface="Franklin Gothic Book"/>
              </a:rPr>
              <a:t>and</a:t>
            </a:r>
            <a:r>
              <a:rPr sz="1800" spc="-45" dirty="0">
                <a:latin typeface="Franklin Gothic Book"/>
                <a:cs typeface="Franklin Gothic Book"/>
              </a:rPr>
              <a:t> </a:t>
            </a:r>
            <a:r>
              <a:rPr sz="1800" dirty="0">
                <a:latin typeface="Franklin Gothic Book"/>
                <a:cs typeface="Franklin Gothic Book"/>
              </a:rPr>
              <a:t>DoD</a:t>
            </a:r>
            <a:r>
              <a:rPr sz="1800" spc="-60" dirty="0">
                <a:latin typeface="Franklin Gothic Book"/>
                <a:cs typeface="Franklin Gothic Book"/>
              </a:rPr>
              <a:t> </a:t>
            </a:r>
            <a:r>
              <a:rPr sz="1800" dirty="0">
                <a:latin typeface="Franklin Gothic Book"/>
                <a:cs typeface="Franklin Gothic Book"/>
              </a:rPr>
              <a:t>is</a:t>
            </a:r>
            <a:r>
              <a:rPr sz="1800" spc="-40" dirty="0">
                <a:latin typeface="Franklin Gothic Book"/>
                <a:cs typeface="Franklin Gothic Book"/>
              </a:rPr>
              <a:t> </a:t>
            </a:r>
            <a:r>
              <a:rPr sz="1800" dirty="0">
                <a:latin typeface="Franklin Gothic Book"/>
                <a:cs typeface="Franklin Gothic Book"/>
              </a:rPr>
              <a:t>constantly</a:t>
            </a:r>
            <a:r>
              <a:rPr sz="1800" spc="-45" dirty="0">
                <a:latin typeface="Franklin Gothic Book"/>
                <a:cs typeface="Franklin Gothic Book"/>
              </a:rPr>
              <a:t> </a:t>
            </a:r>
            <a:r>
              <a:rPr sz="1800" dirty="0">
                <a:latin typeface="Franklin Gothic Book"/>
                <a:cs typeface="Franklin Gothic Book"/>
              </a:rPr>
              <a:t>responding</a:t>
            </a:r>
            <a:r>
              <a:rPr sz="1800" spc="-35" dirty="0">
                <a:latin typeface="Franklin Gothic Book"/>
                <a:cs typeface="Franklin Gothic Book"/>
              </a:rPr>
              <a:t> </a:t>
            </a:r>
            <a:r>
              <a:rPr sz="1800" dirty="0">
                <a:latin typeface="Franklin Gothic Book"/>
                <a:cs typeface="Franklin Gothic Book"/>
              </a:rPr>
              <a:t>to</a:t>
            </a:r>
            <a:r>
              <a:rPr sz="1800" spc="-50" dirty="0">
                <a:latin typeface="Franklin Gothic Book"/>
                <a:cs typeface="Franklin Gothic Book"/>
              </a:rPr>
              <a:t> </a:t>
            </a:r>
            <a:r>
              <a:rPr sz="1800" dirty="0">
                <a:latin typeface="Franklin Gothic Book"/>
                <a:cs typeface="Franklin Gothic Book"/>
              </a:rPr>
              <a:t>these</a:t>
            </a:r>
            <a:r>
              <a:rPr sz="1800" spc="-45" dirty="0">
                <a:latin typeface="Franklin Gothic Book"/>
                <a:cs typeface="Franklin Gothic Book"/>
              </a:rPr>
              <a:t> </a:t>
            </a:r>
            <a:r>
              <a:rPr sz="1800" dirty="0">
                <a:latin typeface="Franklin Gothic Book"/>
                <a:cs typeface="Franklin Gothic Book"/>
              </a:rPr>
              <a:t>threats.</a:t>
            </a:r>
            <a:r>
              <a:rPr sz="1800" spc="-50" dirty="0">
                <a:latin typeface="Franklin Gothic Book"/>
                <a:cs typeface="Franklin Gothic Book"/>
              </a:rPr>
              <a:t> </a:t>
            </a:r>
            <a:r>
              <a:rPr sz="1800" dirty="0">
                <a:latin typeface="Franklin Gothic Book"/>
                <a:cs typeface="Franklin Gothic Book"/>
              </a:rPr>
              <a:t>Even</a:t>
            </a:r>
            <a:r>
              <a:rPr sz="1800" spc="-50" dirty="0">
                <a:latin typeface="Franklin Gothic Book"/>
                <a:cs typeface="Franklin Gothic Book"/>
              </a:rPr>
              <a:t> </a:t>
            </a:r>
            <a:r>
              <a:rPr sz="1800" dirty="0">
                <a:latin typeface="Franklin Gothic Book"/>
                <a:cs typeface="Franklin Gothic Book"/>
              </a:rPr>
              <a:t>if</a:t>
            </a:r>
            <a:r>
              <a:rPr sz="1800" spc="-50" dirty="0">
                <a:latin typeface="Franklin Gothic Book"/>
                <a:cs typeface="Franklin Gothic Book"/>
              </a:rPr>
              <a:t> </a:t>
            </a:r>
            <a:r>
              <a:rPr sz="1800" dirty="0">
                <a:latin typeface="Franklin Gothic Book"/>
                <a:cs typeface="Franklin Gothic Book"/>
              </a:rPr>
              <a:t>a</a:t>
            </a:r>
            <a:r>
              <a:rPr sz="1800" spc="-50" dirty="0">
                <a:latin typeface="Franklin Gothic Book"/>
                <a:cs typeface="Franklin Gothic Book"/>
              </a:rPr>
              <a:t> </a:t>
            </a:r>
            <a:r>
              <a:rPr sz="1800" dirty="0">
                <a:latin typeface="Franklin Gothic Book"/>
                <a:cs typeface="Franklin Gothic Book"/>
              </a:rPr>
              <a:t>contractor</a:t>
            </a:r>
            <a:r>
              <a:rPr sz="1800" spc="-60" dirty="0">
                <a:latin typeface="Franklin Gothic Book"/>
                <a:cs typeface="Franklin Gothic Book"/>
              </a:rPr>
              <a:t> </a:t>
            </a:r>
            <a:r>
              <a:rPr sz="1800" spc="-20" dirty="0">
                <a:latin typeface="Franklin Gothic Book"/>
                <a:cs typeface="Franklin Gothic Book"/>
              </a:rPr>
              <a:t>does </a:t>
            </a:r>
            <a:r>
              <a:rPr sz="1800" dirty="0">
                <a:latin typeface="Franklin Gothic Book"/>
                <a:cs typeface="Franklin Gothic Book"/>
              </a:rPr>
              <a:t>everything</a:t>
            </a:r>
            <a:r>
              <a:rPr sz="1800" spc="-30" dirty="0">
                <a:latin typeface="Franklin Gothic Book"/>
                <a:cs typeface="Franklin Gothic Book"/>
              </a:rPr>
              <a:t> </a:t>
            </a:r>
            <a:r>
              <a:rPr sz="1800" dirty="0">
                <a:latin typeface="Franklin Gothic Book"/>
                <a:cs typeface="Franklin Gothic Book"/>
              </a:rPr>
              <a:t>right</a:t>
            </a:r>
            <a:r>
              <a:rPr sz="1800" spc="-40" dirty="0">
                <a:latin typeface="Franklin Gothic Book"/>
                <a:cs typeface="Franklin Gothic Book"/>
              </a:rPr>
              <a:t> </a:t>
            </a:r>
            <a:r>
              <a:rPr sz="1800" dirty="0">
                <a:latin typeface="Franklin Gothic Book"/>
                <a:cs typeface="Franklin Gothic Book"/>
              </a:rPr>
              <a:t>and</a:t>
            </a:r>
            <a:r>
              <a:rPr sz="1800" spc="-40" dirty="0">
                <a:latin typeface="Franklin Gothic Book"/>
                <a:cs typeface="Franklin Gothic Book"/>
              </a:rPr>
              <a:t> </a:t>
            </a:r>
            <a:r>
              <a:rPr sz="1800" dirty="0">
                <a:latin typeface="Franklin Gothic Book"/>
                <a:cs typeface="Franklin Gothic Book"/>
              </a:rPr>
              <a:t>institutes</a:t>
            </a:r>
            <a:r>
              <a:rPr sz="1800" spc="-30" dirty="0">
                <a:latin typeface="Franklin Gothic Book"/>
                <a:cs typeface="Franklin Gothic Book"/>
              </a:rPr>
              <a:t> </a:t>
            </a:r>
            <a:r>
              <a:rPr sz="1800" dirty="0">
                <a:latin typeface="Franklin Gothic Book"/>
                <a:cs typeface="Franklin Gothic Book"/>
              </a:rPr>
              <a:t>the</a:t>
            </a:r>
            <a:r>
              <a:rPr sz="1800" spc="-50" dirty="0">
                <a:latin typeface="Franklin Gothic Book"/>
                <a:cs typeface="Franklin Gothic Book"/>
              </a:rPr>
              <a:t> </a:t>
            </a:r>
            <a:r>
              <a:rPr sz="1800" dirty="0">
                <a:latin typeface="Franklin Gothic Book"/>
                <a:cs typeface="Franklin Gothic Book"/>
              </a:rPr>
              <a:t>strongest</a:t>
            </a:r>
            <a:r>
              <a:rPr sz="1800" spc="-45" dirty="0">
                <a:latin typeface="Franklin Gothic Book"/>
                <a:cs typeface="Franklin Gothic Book"/>
              </a:rPr>
              <a:t> </a:t>
            </a:r>
            <a:r>
              <a:rPr sz="1800" dirty="0">
                <a:latin typeface="Franklin Gothic Book"/>
                <a:cs typeface="Franklin Gothic Book"/>
              </a:rPr>
              <a:t>checks</a:t>
            </a:r>
            <a:r>
              <a:rPr sz="1800" spc="-50" dirty="0">
                <a:latin typeface="Franklin Gothic Book"/>
                <a:cs typeface="Franklin Gothic Book"/>
              </a:rPr>
              <a:t> </a:t>
            </a:r>
            <a:r>
              <a:rPr sz="1800" dirty="0">
                <a:latin typeface="Franklin Gothic Book"/>
                <a:cs typeface="Franklin Gothic Book"/>
              </a:rPr>
              <a:t>and</a:t>
            </a:r>
            <a:r>
              <a:rPr sz="1800" spc="-40" dirty="0">
                <a:latin typeface="Franklin Gothic Book"/>
                <a:cs typeface="Franklin Gothic Book"/>
              </a:rPr>
              <a:t> </a:t>
            </a:r>
            <a:r>
              <a:rPr sz="1800" dirty="0">
                <a:latin typeface="Franklin Gothic Book"/>
                <a:cs typeface="Franklin Gothic Book"/>
              </a:rPr>
              <a:t>controls,</a:t>
            </a:r>
            <a:r>
              <a:rPr sz="1800" spc="-35" dirty="0">
                <a:latin typeface="Franklin Gothic Book"/>
                <a:cs typeface="Franklin Gothic Book"/>
              </a:rPr>
              <a:t> </a:t>
            </a:r>
            <a:r>
              <a:rPr sz="1800" dirty="0">
                <a:latin typeface="Franklin Gothic Book"/>
                <a:cs typeface="Franklin Gothic Book"/>
              </a:rPr>
              <a:t>it</a:t>
            </a:r>
            <a:r>
              <a:rPr sz="1800" spc="-50" dirty="0">
                <a:latin typeface="Franklin Gothic Book"/>
                <a:cs typeface="Franklin Gothic Book"/>
              </a:rPr>
              <a:t> </a:t>
            </a:r>
            <a:r>
              <a:rPr sz="1800" dirty="0">
                <a:latin typeface="Franklin Gothic Book"/>
                <a:cs typeface="Franklin Gothic Book"/>
              </a:rPr>
              <a:t>is</a:t>
            </a:r>
            <a:r>
              <a:rPr sz="1800" spc="-35" dirty="0">
                <a:latin typeface="Franklin Gothic Book"/>
                <a:cs typeface="Franklin Gothic Book"/>
              </a:rPr>
              <a:t> </a:t>
            </a:r>
            <a:r>
              <a:rPr sz="1800" dirty="0">
                <a:latin typeface="Franklin Gothic Book"/>
                <a:cs typeface="Franklin Gothic Book"/>
              </a:rPr>
              <a:t>possible</a:t>
            </a:r>
            <a:r>
              <a:rPr sz="1800" spc="-45" dirty="0">
                <a:latin typeface="Franklin Gothic Book"/>
                <a:cs typeface="Franklin Gothic Book"/>
              </a:rPr>
              <a:t> </a:t>
            </a:r>
            <a:r>
              <a:rPr sz="1800" dirty="0">
                <a:latin typeface="Franklin Gothic Book"/>
                <a:cs typeface="Franklin Gothic Book"/>
              </a:rPr>
              <a:t>that</a:t>
            </a:r>
            <a:r>
              <a:rPr sz="1800" spc="-50" dirty="0">
                <a:latin typeface="Franklin Gothic Book"/>
                <a:cs typeface="Franklin Gothic Book"/>
              </a:rPr>
              <a:t> </a:t>
            </a:r>
            <a:r>
              <a:rPr sz="1800" dirty="0">
                <a:latin typeface="Franklin Gothic Book"/>
                <a:cs typeface="Franklin Gothic Book"/>
              </a:rPr>
              <a:t>someone</a:t>
            </a:r>
            <a:r>
              <a:rPr sz="1800" spc="-45" dirty="0">
                <a:latin typeface="Franklin Gothic Book"/>
                <a:cs typeface="Franklin Gothic Book"/>
              </a:rPr>
              <a:t> </a:t>
            </a:r>
            <a:r>
              <a:rPr sz="1800" dirty="0">
                <a:latin typeface="Franklin Gothic Book"/>
                <a:cs typeface="Franklin Gothic Book"/>
              </a:rPr>
              <a:t>will</a:t>
            </a:r>
            <a:r>
              <a:rPr sz="1800" spc="-35" dirty="0">
                <a:latin typeface="Franklin Gothic Book"/>
                <a:cs typeface="Franklin Gothic Book"/>
              </a:rPr>
              <a:t> </a:t>
            </a:r>
            <a:r>
              <a:rPr sz="1800" dirty="0">
                <a:latin typeface="Franklin Gothic Book"/>
                <a:cs typeface="Franklin Gothic Book"/>
              </a:rPr>
              <a:t>come</a:t>
            </a:r>
            <a:r>
              <a:rPr sz="1800" spc="-55" dirty="0">
                <a:latin typeface="Franklin Gothic Book"/>
                <a:cs typeface="Franklin Gothic Book"/>
              </a:rPr>
              <a:t> </a:t>
            </a:r>
            <a:r>
              <a:rPr sz="1800" dirty="0">
                <a:latin typeface="Franklin Gothic Book"/>
                <a:cs typeface="Franklin Gothic Book"/>
              </a:rPr>
              <a:t>up</a:t>
            </a:r>
            <a:r>
              <a:rPr sz="1800" spc="-45" dirty="0">
                <a:latin typeface="Franklin Gothic Book"/>
                <a:cs typeface="Franklin Gothic Book"/>
              </a:rPr>
              <a:t> </a:t>
            </a:r>
            <a:r>
              <a:rPr sz="1800" spc="-20" dirty="0">
                <a:latin typeface="Franklin Gothic Book"/>
                <a:cs typeface="Franklin Gothic Book"/>
              </a:rPr>
              <a:t>with </a:t>
            </a:r>
            <a:r>
              <a:rPr sz="1800" dirty="0">
                <a:latin typeface="Franklin Gothic Book"/>
                <a:cs typeface="Franklin Gothic Book"/>
              </a:rPr>
              <a:t>a</a:t>
            </a:r>
            <a:r>
              <a:rPr sz="1800" spc="-50" dirty="0">
                <a:latin typeface="Franklin Gothic Book"/>
                <a:cs typeface="Franklin Gothic Book"/>
              </a:rPr>
              <a:t> </a:t>
            </a:r>
            <a:r>
              <a:rPr sz="1800" dirty="0">
                <a:latin typeface="Franklin Gothic Book"/>
                <a:cs typeface="Franklin Gothic Book"/>
              </a:rPr>
              <a:t>new</a:t>
            </a:r>
            <a:r>
              <a:rPr sz="1800" spc="-40" dirty="0">
                <a:latin typeface="Franklin Gothic Book"/>
                <a:cs typeface="Franklin Gothic Book"/>
              </a:rPr>
              <a:t> </a:t>
            </a:r>
            <a:r>
              <a:rPr sz="1800" dirty="0">
                <a:latin typeface="Franklin Gothic Book"/>
                <a:cs typeface="Franklin Gothic Book"/>
              </a:rPr>
              <a:t>way</a:t>
            </a:r>
            <a:r>
              <a:rPr sz="1800" spc="-45" dirty="0">
                <a:latin typeface="Franklin Gothic Book"/>
                <a:cs typeface="Franklin Gothic Book"/>
              </a:rPr>
              <a:t> </a:t>
            </a:r>
            <a:r>
              <a:rPr sz="1800" dirty="0">
                <a:latin typeface="Franklin Gothic Book"/>
                <a:cs typeface="Franklin Gothic Book"/>
              </a:rPr>
              <a:t>to</a:t>
            </a:r>
            <a:r>
              <a:rPr sz="1800" spc="-55" dirty="0">
                <a:latin typeface="Franklin Gothic Book"/>
                <a:cs typeface="Franklin Gothic Book"/>
              </a:rPr>
              <a:t> </a:t>
            </a:r>
            <a:r>
              <a:rPr sz="1800" dirty="0">
                <a:latin typeface="Franklin Gothic Book"/>
                <a:cs typeface="Franklin Gothic Book"/>
              </a:rPr>
              <a:t>penetrate</a:t>
            </a:r>
            <a:r>
              <a:rPr sz="1800" spc="-35" dirty="0">
                <a:latin typeface="Franklin Gothic Book"/>
                <a:cs typeface="Franklin Gothic Book"/>
              </a:rPr>
              <a:t> </a:t>
            </a:r>
            <a:r>
              <a:rPr sz="1800" dirty="0">
                <a:latin typeface="Franklin Gothic Book"/>
                <a:cs typeface="Franklin Gothic Book"/>
              </a:rPr>
              <a:t>these</a:t>
            </a:r>
            <a:r>
              <a:rPr sz="1800" spc="-50" dirty="0">
                <a:latin typeface="Franklin Gothic Book"/>
                <a:cs typeface="Franklin Gothic Book"/>
              </a:rPr>
              <a:t> </a:t>
            </a:r>
            <a:r>
              <a:rPr sz="1800" dirty="0">
                <a:latin typeface="Franklin Gothic Book"/>
                <a:cs typeface="Franklin Gothic Book"/>
              </a:rPr>
              <a:t>measures.</a:t>
            </a:r>
            <a:r>
              <a:rPr sz="1800" spc="-45" dirty="0">
                <a:latin typeface="Franklin Gothic Book"/>
                <a:cs typeface="Franklin Gothic Book"/>
              </a:rPr>
              <a:t> </a:t>
            </a:r>
            <a:r>
              <a:rPr sz="1800" dirty="0">
                <a:latin typeface="Franklin Gothic Book"/>
                <a:cs typeface="Franklin Gothic Book"/>
              </a:rPr>
              <a:t>DoD</a:t>
            </a:r>
            <a:r>
              <a:rPr sz="1800" spc="-60" dirty="0">
                <a:latin typeface="Franklin Gothic Book"/>
                <a:cs typeface="Franklin Gothic Book"/>
              </a:rPr>
              <a:t> </a:t>
            </a:r>
            <a:r>
              <a:rPr sz="1800" dirty="0">
                <a:latin typeface="Franklin Gothic Book"/>
                <a:cs typeface="Franklin Gothic Book"/>
              </a:rPr>
              <a:t>does</a:t>
            </a:r>
            <a:r>
              <a:rPr sz="1800" spc="-35" dirty="0">
                <a:latin typeface="Franklin Gothic Book"/>
                <a:cs typeface="Franklin Gothic Book"/>
              </a:rPr>
              <a:t> </a:t>
            </a:r>
            <a:r>
              <a:rPr sz="1800" dirty="0">
                <a:latin typeface="Franklin Gothic Book"/>
                <a:cs typeface="Franklin Gothic Book"/>
              </a:rPr>
              <a:t>not</a:t>
            </a:r>
            <a:r>
              <a:rPr sz="1800" spc="-50" dirty="0">
                <a:latin typeface="Franklin Gothic Book"/>
                <a:cs typeface="Franklin Gothic Book"/>
              </a:rPr>
              <a:t> </a:t>
            </a:r>
            <a:r>
              <a:rPr sz="1800" dirty="0">
                <a:latin typeface="Franklin Gothic Book"/>
                <a:cs typeface="Franklin Gothic Book"/>
              </a:rPr>
              <a:t>penalize</a:t>
            </a:r>
            <a:r>
              <a:rPr sz="1800" spc="-45" dirty="0">
                <a:latin typeface="Franklin Gothic Book"/>
                <a:cs typeface="Franklin Gothic Book"/>
              </a:rPr>
              <a:t> </a:t>
            </a:r>
            <a:r>
              <a:rPr sz="1800" dirty="0">
                <a:latin typeface="Franklin Gothic Book"/>
                <a:cs typeface="Franklin Gothic Book"/>
              </a:rPr>
              <a:t>contractors</a:t>
            </a:r>
            <a:r>
              <a:rPr sz="1800" spc="-55" dirty="0">
                <a:latin typeface="Franklin Gothic Book"/>
                <a:cs typeface="Franklin Gothic Book"/>
              </a:rPr>
              <a:t> </a:t>
            </a:r>
            <a:r>
              <a:rPr sz="1800" dirty="0">
                <a:latin typeface="Franklin Gothic Book"/>
                <a:cs typeface="Franklin Gothic Book"/>
              </a:rPr>
              <a:t>acting</a:t>
            </a:r>
            <a:r>
              <a:rPr sz="1800" spc="-40" dirty="0">
                <a:latin typeface="Franklin Gothic Book"/>
                <a:cs typeface="Franklin Gothic Book"/>
              </a:rPr>
              <a:t> </a:t>
            </a:r>
            <a:r>
              <a:rPr sz="1800" dirty="0">
                <a:latin typeface="Franklin Gothic Book"/>
                <a:cs typeface="Franklin Gothic Book"/>
              </a:rPr>
              <a:t>in</a:t>
            </a:r>
            <a:r>
              <a:rPr sz="1800" spc="-50" dirty="0">
                <a:latin typeface="Franklin Gothic Book"/>
                <a:cs typeface="Franklin Gothic Book"/>
              </a:rPr>
              <a:t> </a:t>
            </a:r>
            <a:r>
              <a:rPr sz="1800" dirty="0">
                <a:latin typeface="Franklin Gothic Book"/>
                <a:cs typeface="Franklin Gothic Book"/>
              </a:rPr>
              <a:t>good</a:t>
            </a:r>
            <a:r>
              <a:rPr sz="1800" spc="-40" dirty="0">
                <a:latin typeface="Franklin Gothic Book"/>
                <a:cs typeface="Franklin Gothic Book"/>
              </a:rPr>
              <a:t> </a:t>
            </a:r>
            <a:r>
              <a:rPr sz="1800" dirty="0">
                <a:latin typeface="Franklin Gothic Book"/>
                <a:cs typeface="Franklin Gothic Book"/>
              </a:rPr>
              <a:t>faith.</a:t>
            </a:r>
            <a:r>
              <a:rPr sz="1800" spc="-50" dirty="0">
                <a:latin typeface="Franklin Gothic Book"/>
                <a:cs typeface="Franklin Gothic Book"/>
              </a:rPr>
              <a:t> </a:t>
            </a:r>
            <a:r>
              <a:rPr sz="1800" dirty="0">
                <a:latin typeface="Franklin Gothic Book"/>
                <a:cs typeface="Franklin Gothic Book"/>
              </a:rPr>
              <a:t>The</a:t>
            </a:r>
            <a:r>
              <a:rPr sz="1800" spc="-45" dirty="0">
                <a:latin typeface="Franklin Gothic Book"/>
                <a:cs typeface="Franklin Gothic Book"/>
              </a:rPr>
              <a:t> </a:t>
            </a:r>
            <a:r>
              <a:rPr sz="1800" dirty="0">
                <a:latin typeface="Franklin Gothic Book"/>
                <a:cs typeface="Franklin Gothic Book"/>
              </a:rPr>
              <a:t>key</a:t>
            </a:r>
            <a:r>
              <a:rPr sz="1800" spc="-60" dirty="0">
                <a:latin typeface="Franklin Gothic Book"/>
                <a:cs typeface="Franklin Gothic Book"/>
              </a:rPr>
              <a:t> </a:t>
            </a:r>
            <a:r>
              <a:rPr sz="1800" dirty="0">
                <a:latin typeface="Franklin Gothic Book"/>
                <a:cs typeface="Franklin Gothic Book"/>
              </a:rPr>
              <a:t>is</a:t>
            </a:r>
            <a:r>
              <a:rPr sz="1800" spc="-35" dirty="0">
                <a:latin typeface="Franklin Gothic Book"/>
                <a:cs typeface="Franklin Gothic Book"/>
              </a:rPr>
              <a:t> </a:t>
            </a:r>
            <a:r>
              <a:rPr sz="1800" spc="-25" dirty="0">
                <a:latin typeface="Franklin Gothic Book"/>
                <a:cs typeface="Franklin Gothic Book"/>
              </a:rPr>
              <a:t>to </a:t>
            </a:r>
            <a:r>
              <a:rPr sz="1800" dirty="0">
                <a:latin typeface="Franklin Gothic Book"/>
                <a:cs typeface="Franklin Gothic Book"/>
              </a:rPr>
              <a:t>work</a:t>
            </a:r>
            <a:r>
              <a:rPr sz="1800" spc="-40" dirty="0">
                <a:latin typeface="Franklin Gothic Book"/>
                <a:cs typeface="Franklin Gothic Book"/>
              </a:rPr>
              <a:t> </a:t>
            </a:r>
            <a:r>
              <a:rPr sz="1800" dirty="0">
                <a:latin typeface="Franklin Gothic Book"/>
                <a:cs typeface="Franklin Gothic Book"/>
              </a:rPr>
              <a:t>in</a:t>
            </a:r>
            <a:r>
              <a:rPr sz="1800" spc="-40" dirty="0">
                <a:latin typeface="Franklin Gothic Book"/>
                <a:cs typeface="Franklin Gothic Book"/>
              </a:rPr>
              <a:t> </a:t>
            </a:r>
            <a:r>
              <a:rPr sz="1800" dirty="0">
                <a:latin typeface="Franklin Gothic Book"/>
                <a:cs typeface="Franklin Gothic Book"/>
              </a:rPr>
              <a:t>partnership</a:t>
            </a:r>
            <a:r>
              <a:rPr sz="1800" spc="-20" dirty="0">
                <a:latin typeface="Franklin Gothic Book"/>
                <a:cs typeface="Franklin Gothic Book"/>
              </a:rPr>
              <a:t> </a:t>
            </a:r>
            <a:r>
              <a:rPr sz="1800" dirty="0">
                <a:latin typeface="Franklin Gothic Book"/>
                <a:cs typeface="Franklin Gothic Book"/>
              </a:rPr>
              <a:t>with</a:t>
            </a:r>
            <a:r>
              <a:rPr sz="1800" spc="-35" dirty="0">
                <a:latin typeface="Franklin Gothic Book"/>
                <a:cs typeface="Franklin Gothic Book"/>
              </a:rPr>
              <a:t> </a:t>
            </a:r>
            <a:r>
              <a:rPr sz="1800" dirty="0">
                <a:latin typeface="Franklin Gothic Book"/>
                <a:cs typeface="Franklin Gothic Book"/>
              </a:rPr>
              <a:t>DoD</a:t>
            </a:r>
            <a:r>
              <a:rPr sz="1800" spc="-45" dirty="0">
                <a:latin typeface="Franklin Gothic Book"/>
                <a:cs typeface="Franklin Gothic Book"/>
              </a:rPr>
              <a:t> </a:t>
            </a:r>
            <a:r>
              <a:rPr sz="1800" dirty="0">
                <a:latin typeface="Franklin Gothic Book"/>
                <a:cs typeface="Franklin Gothic Book"/>
              </a:rPr>
              <a:t>so</a:t>
            </a:r>
            <a:r>
              <a:rPr sz="1800" spc="-50" dirty="0">
                <a:latin typeface="Franklin Gothic Book"/>
                <a:cs typeface="Franklin Gothic Book"/>
              </a:rPr>
              <a:t> </a:t>
            </a:r>
            <a:r>
              <a:rPr sz="1800" dirty="0">
                <a:latin typeface="Franklin Gothic Book"/>
                <a:cs typeface="Franklin Gothic Book"/>
              </a:rPr>
              <a:t>that</a:t>
            </a:r>
            <a:r>
              <a:rPr sz="1800" spc="-35" dirty="0">
                <a:latin typeface="Franklin Gothic Book"/>
                <a:cs typeface="Franklin Gothic Book"/>
              </a:rPr>
              <a:t> </a:t>
            </a:r>
            <a:r>
              <a:rPr sz="1800" dirty="0">
                <a:latin typeface="Franklin Gothic Book"/>
                <a:cs typeface="Franklin Gothic Book"/>
              </a:rPr>
              <a:t>new</a:t>
            </a:r>
            <a:r>
              <a:rPr sz="1800" spc="-30" dirty="0">
                <a:latin typeface="Franklin Gothic Book"/>
                <a:cs typeface="Franklin Gothic Book"/>
              </a:rPr>
              <a:t> </a:t>
            </a:r>
            <a:r>
              <a:rPr sz="1800" dirty="0">
                <a:latin typeface="Franklin Gothic Book"/>
                <a:cs typeface="Franklin Gothic Book"/>
              </a:rPr>
              <a:t>strategies</a:t>
            </a:r>
            <a:r>
              <a:rPr sz="1800" spc="-30" dirty="0">
                <a:latin typeface="Franklin Gothic Book"/>
                <a:cs typeface="Franklin Gothic Book"/>
              </a:rPr>
              <a:t> </a:t>
            </a:r>
            <a:r>
              <a:rPr sz="1800" dirty="0">
                <a:latin typeface="Franklin Gothic Book"/>
                <a:cs typeface="Franklin Gothic Book"/>
              </a:rPr>
              <a:t>can</a:t>
            </a:r>
            <a:r>
              <a:rPr sz="1800" spc="-35" dirty="0">
                <a:latin typeface="Franklin Gothic Book"/>
                <a:cs typeface="Franklin Gothic Book"/>
              </a:rPr>
              <a:t> </a:t>
            </a:r>
            <a:r>
              <a:rPr sz="1800" dirty="0">
                <a:latin typeface="Franklin Gothic Book"/>
                <a:cs typeface="Franklin Gothic Book"/>
              </a:rPr>
              <a:t>be</a:t>
            </a:r>
            <a:r>
              <a:rPr sz="1800" spc="-50" dirty="0">
                <a:latin typeface="Franklin Gothic Book"/>
                <a:cs typeface="Franklin Gothic Book"/>
              </a:rPr>
              <a:t> </a:t>
            </a:r>
            <a:r>
              <a:rPr sz="1800" spc="-10" dirty="0">
                <a:latin typeface="Franklin Gothic Book"/>
                <a:cs typeface="Franklin Gothic Book"/>
              </a:rPr>
              <a:t>developed</a:t>
            </a:r>
            <a:r>
              <a:rPr sz="1800" spc="-20" dirty="0">
                <a:latin typeface="Franklin Gothic Book"/>
                <a:cs typeface="Franklin Gothic Book"/>
              </a:rPr>
              <a:t> </a:t>
            </a:r>
            <a:r>
              <a:rPr sz="1800" dirty="0">
                <a:latin typeface="Franklin Gothic Book"/>
                <a:cs typeface="Franklin Gothic Book"/>
              </a:rPr>
              <a:t>to</a:t>
            </a:r>
            <a:r>
              <a:rPr sz="1800" spc="-45" dirty="0">
                <a:latin typeface="Franklin Gothic Book"/>
                <a:cs typeface="Franklin Gothic Book"/>
              </a:rPr>
              <a:t> </a:t>
            </a:r>
            <a:r>
              <a:rPr sz="1800" dirty="0">
                <a:latin typeface="Franklin Gothic Book"/>
                <a:cs typeface="Franklin Gothic Book"/>
              </a:rPr>
              <a:t>stay</a:t>
            </a:r>
            <a:r>
              <a:rPr sz="1800" spc="-50" dirty="0">
                <a:latin typeface="Franklin Gothic Book"/>
                <a:cs typeface="Franklin Gothic Book"/>
              </a:rPr>
              <a:t> </a:t>
            </a:r>
            <a:r>
              <a:rPr sz="1800" dirty="0">
                <a:latin typeface="Franklin Gothic Book"/>
                <a:cs typeface="Franklin Gothic Book"/>
              </a:rPr>
              <a:t>one</a:t>
            </a:r>
            <a:r>
              <a:rPr sz="1800" spc="-35" dirty="0">
                <a:latin typeface="Franklin Gothic Book"/>
                <a:cs typeface="Franklin Gothic Book"/>
              </a:rPr>
              <a:t> </a:t>
            </a:r>
            <a:r>
              <a:rPr sz="1800" dirty="0">
                <a:latin typeface="Franklin Gothic Book"/>
                <a:cs typeface="Franklin Gothic Book"/>
              </a:rPr>
              <a:t>step</a:t>
            </a:r>
            <a:r>
              <a:rPr sz="1800" spc="-40" dirty="0">
                <a:latin typeface="Franklin Gothic Book"/>
                <a:cs typeface="Franklin Gothic Book"/>
              </a:rPr>
              <a:t> </a:t>
            </a:r>
            <a:r>
              <a:rPr sz="1800" dirty="0">
                <a:latin typeface="Franklin Gothic Book"/>
                <a:cs typeface="Franklin Gothic Book"/>
              </a:rPr>
              <a:t>ahead</a:t>
            </a:r>
            <a:r>
              <a:rPr sz="1800" spc="-20" dirty="0">
                <a:latin typeface="Franklin Gothic Book"/>
                <a:cs typeface="Franklin Gothic Book"/>
              </a:rPr>
              <a:t> </a:t>
            </a:r>
            <a:r>
              <a:rPr sz="1800" dirty="0">
                <a:latin typeface="Franklin Gothic Book"/>
                <a:cs typeface="Franklin Gothic Book"/>
              </a:rPr>
              <a:t>of</a:t>
            </a:r>
            <a:r>
              <a:rPr sz="1800" spc="-45" dirty="0">
                <a:latin typeface="Franklin Gothic Book"/>
                <a:cs typeface="Franklin Gothic Book"/>
              </a:rPr>
              <a:t> </a:t>
            </a:r>
            <a:r>
              <a:rPr sz="1800" dirty="0">
                <a:latin typeface="Franklin Gothic Book"/>
                <a:cs typeface="Franklin Gothic Book"/>
              </a:rPr>
              <a:t>the</a:t>
            </a:r>
            <a:r>
              <a:rPr sz="1800" spc="-40" dirty="0">
                <a:latin typeface="Franklin Gothic Book"/>
                <a:cs typeface="Franklin Gothic Book"/>
              </a:rPr>
              <a:t> </a:t>
            </a:r>
            <a:r>
              <a:rPr sz="1800" spc="-10" dirty="0">
                <a:latin typeface="Franklin Gothic Book"/>
                <a:cs typeface="Franklin Gothic Book"/>
              </a:rPr>
              <a:t>hackers.</a:t>
            </a:r>
            <a:endParaRPr sz="1800">
              <a:latin typeface="Franklin Gothic Book"/>
              <a:cs typeface="Franklin Gothic Book"/>
            </a:endParaRPr>
          </a:p>
          <a:p>
            <a:pPr marL="12700" marR="5080">
              <a:lnSpc>
                <a:spcPct val="100000"/>
              </a:lnSpc>
              <a:spcBef>
                <a:spcPts val="1030"/>
              </a:spcBef>
            </a:pPr>
            <a:r>
              <a:rPr sz="1800" u="sng" dirty="0">
                <a:uFill>
                  <a:solidFill>
                    <a:srgbClr val="000000"/>
                  </a:solidFill>
                </a:uFill>
                <a:latin typeface="Franklin Gothic Book"/>
                <a:cs typeface="Franklin Gothic Book"/>
              </a:rPr>
              <a:t>Contact</a:t>
            </a:r>
            <a:r>
              <a:rPr sz="1800" u="sng" spc="-80" dirty="0">
                <a:uFill>
                  <a:solidFill>
                    <a:srgbClr val="000000"/>
                  </a:solidFill>
                </a:uFill>
                <a:latin typeface="Franklin Gothic Book"/>
                <a:cs typeface="Franklin Gothic Book"/>
              </a:rPr>
              <a:t> </a:t>
            </a:r>
            <a:r>
              <a:rPr sz="1800" u="sng" dirty="0">
                <a:uFill>
                  <a:solidFill>
                    <a:srgbClr val="000000"/>
                  </a:solidFill>
                </a:uFill>
                <a:latin typeface="Franklin Gothic Book"/>
                <a:cs typeface="Franklin Gothic Book"/>
              </a:rPr>
              <a:t>DoD</a:t>
            </a:r>
            <a:r>
              <a:rPr sz="1800" u="sng" spc="-70" dirty="0">
                <a:uFill>
                  <a:solidFill>
                    <a:srgbClr val="000000"/>
                  </a:solidFill>
                </a:uFill>
                <a:latin typeface="Franklin Gothic Book"/>
                <a:cs typeface="Franklin Gothic Book"/>
              </a:rPr>
              <a:t> </a:t>
            </a:r>
            <a:r>
              <a:rPr sz="1800" u="sng" spc="-10" dirty="0">
                <a:uFill>
                  <a:solidFill>
                    <a:srgbClr val="000000"/>
                  </a:solidFill>
                </a:uFill>
                <a:latin typeface="Franklin Gothic Book"/>
                <a:cs typeface="Franklin Gothic Book"/>
              </a:rPr>
              <a:t>immediately</a:t>
            </a:r>
            <a:r>
              <a:rPr sz="1800" spc="-10" dirty="0">
                <a:latin typeface="Franklin Gothic Book"/>
                <a:cs typeface="Franklin Gothic Book"/>
              </a:rPr>
              <a:t>.</a:t>
            </a:r>
            <a:r>
              <a:rPr sz="1800" spc="-75" dirty="0">
                <a:latin typeface="Franklin Gothic Book"/>
                <a:cs typeface="Franklin Gothic Book"/>
              </a:rPr>
              <a:t> </a:t>
            </a:r>
            <a:r>
              <a:rPr sz="1800" dirty="0">
                <a:latin typeface="Franklin Gothic Book"/>
                <a:cs typeface="Franklin Gothic Book"/>
              </a:rPr>
              <a:t>Bad</a:t>
            </a:r>
            <a:r>
              <a:rPr sz="1800" spc="-40" dirty="0">
                <a:latin typeface="Franklin Gothic Book"/>
                <a:cs typeface="Franklin Gothic Book"/>
              </a:rPr>
              <a:t> </a:t>
            </a:r>
            <a:r>
              <a:rPr sz="1800" dirty="0">
                <a:latin typeface="Franklin Gothic Book"/>
                <a:cs typeface="Franklin Gothic Book"/>
              </a:rPr>
              <a:t>news</a:t>
            </a:r>
            <a:r>
              <a:rPr sz="1800" spc="-30" dirty="0">
                <a:latin typeface="Franklin Gothic Book"/>
                <a:cs typeface="Franklin Gothic Book"/>
              </a:rPr>
              <a:t> </a:t>
            </a:r>
            <a:r>
              <a:rPr sz="1800" dirty="0">
                <a:latin typeface="Franklin Gothic Book"/>
                <a:cs typeface="Franklin Gothic Book"/>
              </a:rPr>
              <a:t>does</a:t>
            </a:r>
            <a:r>
              <a:rPr sz="1800" spc="-25" dirty="0">
                <a:latin typeface="Franklin Gothic Book"/>
                <a:cs typeface="Franklin Gothic Book"/>
              </a:rPr>
              <a:t> </a:t>
            </a:r>
            <a:r>
              <a:rPr sz="1800" dirty="0">
                <a:latin typeface="Franklin Gothic Book"/>
                <a:cs typeface="Franklin Gothic Book"/>
              </a:rPr>
              <a:t>not</a:t>
            </a:r>
            <a:r>
              <a:rPr sz="1800" spc="-35" dirty="0">
                <a:latin typeface="Franklin Gothic Book"/>
                <a:cs typeface="Franklin Gothic Book"/>
              </a:rPr>
              <a:t> </a:t>
            </a:r>
            <a:r>
              <a:rPr sz="1800" dirty="0">
                <a:latin typeface="Franklin Gothic Book"/>
                <a:cs typeface="Franklin Gothic Book"/>
              </a:rPr>
              <a:t>get</a:t>
            </a:r>
            <a:r>
              <a:rPr sz="1800" spc="-50" dirty="0">
                <a:latin typeface="Franklin Gothic Book"/>
                <a:cs typeface="Franklin Gothic Book"/>
              </a:rPr>
              <a:t> </a:t>
            </a:r>
            <a:r>
              <a:rPr sz="1800" dirty="0">
                <a:latin typeface="Franklin Gothic Book"/>
                <a:cs typeface="Franklin Gothic Book"/>
              </a:rPr>
              <a:t>any</a:t>
            </a:r>
            <a:r>
              <a:rPr sz="1800" spc="-25" dirty="0">
                <a:latin typeface="Franklin Gothic Book"/>
                <a:cs typeface="Franklin Gothic Book"/>
              </a:rPr>
              <a:t> </a:t>
            </a:r>
            <a:r>
              <a:rPr sz="1800" dirty="0">
                <a:latin typeface="Franklin Gothic Book"/>
                <a:cs typeface="Franklin Gothic Book"/>
              </a:rPr>
              <a:t>better</a:t>
            </a:r>
            <a:r>
              <a:rPr sz="1800" spc="-50" dirty="0">
                <a:latin typeface="Franklin Gothic Book"/>
                <a:cs typeface="Franklin Gothic Book"/>
              </a:rPr>
              <a:t> </a:t>
            </a:r>
            <a:r>
              <a:rPr sz="1800" dirty="0">
                <a:latin typeface="Franklin Gothic Book"/>
                <a:cs typeface="Franklin Gothic Book"/>
              </a:rPr>
              <a:t>with</a:t>
            </a:r>
            <a:r>
              <a:rPr sz="1800" spc="-35" dirty="0">
                <a:latin typeface="Franklin Gothic Book"/>
                <a:cs typeface="Franklin Gothic Book"/>
              </a:rPr>
              <a:t> </a:t>
            </a:r>
            <a:r>
              <a:rPr sz="1800" dirty="0">
                <a:latin typeface="Franklin Gothic Book"/>
                <a:cs typeface="Franklin Gothic Book"/>
              </a:rPr>
              <a:t>time.</a:t>
            </a:r>
            <a:r>
              <a:rPr sz="1800" spc="-35" dirty="0">
                <a:latin typeface="Franklin Gothic Book"/>
                <a:cs typeface="Franklin Gothic Book"/>
              </a:rPr>
              <a:t> </a:t>
            </a:r>
            <a:r>
              <a:rPr sz="1800" dirty="0">
                <a:latin typeface="Franklin Gothic Book"/>
                <a:cs typeface="Franklin Gothic Book"/>
              </a:rPr>
              <a:t>These</a:t>
            </a:r>
            <a:r>
              <a:rPr sz="1800" spc="-40" dirty="0">
                <a:latin typeface="Franklin Gothic Book"/>
                <a:cs typeface="Franklin Gothic Book"/>
              </a:rPr>
              <a:t> </a:t>
            </a:r>
            <a:r>
              <a:rPr sz="1800" dirty="0">
                <a:latin typeface="Franklin Gothic Book"/>
                <a:cs typeface="Franklin Gothic Book"/>
              </a:rPr>
              <a:t>attacks</a:t>
            </a:r>
            <a:r>
              <a:rPr sz="1800" spc="-40" dirty="0">
                <a:latin typeface="Franklin Gothic Book"/>
                <a:cs typeface="Franklin Gothic Book"/>
              </a:rPr>
              <a:t> </a:t>
            </a:r>
            <a:r>
              <a:rPr sz="1800" dirty="0">
                <a:latin typeface="Franklin Gothic Book"/>
                <a:cs typeface="Franklin Gothic Book"/>
              </a:rPr>
              <a:t>threaten</a:t>
            </a:r>
            <a:r>
              <a:rPr sz="1800" spc="-35" dirty="0">
                <a:latin typeface="Franklin Gothic Book"/>
                <a:cs typeface="Franklin Gothic Book"/>
              </a:rPr>
              <a:t> </a:t>
            </a:r>
            <a:r>
              <a:rPr sz="1800" spc="-10" dirty="0">
                <a:latin typeface="Franklin Gothic Book"/>
                <a:cs typeface="Franklin Gothic Book"/>
              </a:rPr>
              <a:t>America’s </a:t>
            </a:r>
            <a:r>
              <a:rPr sz="1800" dirty="0">
                <a:latin typeface="Franklin Gothic Book"/>
                <a:cs typeface="Franklin Gothic Book"/>
              </a:rPr>
              <a:t>national</a:t>
            </a:r>
            <a:r>
              <a:rPr sz="1800" spc="-30" dirty="0">
                <a:latin typeface="Franklin Gothic Book"/>
                <a:cs typeface="Franklin Gothic Book"/>
              </a:rPr>
              <a:t> </a:t>
            </a:r>
            <a:r>
              <a:rPr sz="1800" dirty="0">
                <a:latin typeface="Franklin Gothic Book"/>
                <a:cs typeface="Franklin Gothic Book"/>
              </a:rPr>
              <a:t>security</a:t>
            </a:r>
            <a:r>
              <a:rPr sz="1800" spc="-35" dirty="0">
                <a:latin typeface="Franklin Gothic Book"/>
                <a:cs typeface="Franklin Gothic Book"/>
              </a:rPr>
              <a:t> </a:t>
            </a:r>
            <a:r>
              <a:rPr sz="1800" dirty="0">
                <a:latin typeface="Franklin Gothic Book"/>
                <a:cs typeface="Franklin Gothic Book"/>
              </a:rPr>
              <a:t>and</a:t>
            </a:r>
            <a:r>
              <a:rPr sz="1800" spc="-30" dirty="0">
                <a:latin typeface="Franklin Gothic Book"/>
                <a:cs typeface="Franklin Gothic Book"/>
              </a:rPr>
              <a:t> </a:t>
            </a:r>
            <a:r>
              <a:rPr sz="1800" dirty="0">
                <a:latin typeface="Franklin Gothic Book"/>
                <a:cs typeface="Franklin Gothic Book"/>
              </a:rPr>
              <a:t>put</a:t>
            </a:r>
            <a:r>
              <a:rPr sz="1800" spc="-35" dirty="0">
                <a:latin typeface="Franklin Gothic Book"/>
                <a:cs typeface="Franklin Gothic Book"/>
              </a:rPr>
              <a:t> </a:t>
            </a:r>
            <a:r>
              <a:rPr sz="1800" dirty="0">
                <a:latin typeface="Franklin Gothic Book"/>
                <a:cs typeface="Franklin Gothic Book"/>
              </a:rPr>
              <a:t>service</a:t>
            </a:r>
            <a:r>
              <a:rPr sz="1800" spc="-40" dirty="0">
                <a:latin typeface="Franklin Gothic Book"/>
                <a:cs typeface="Franklin Gothic Book"/>
              </a:rPr>
              <a:t> </a:t>
            </a:r>
            <a:r>
              <a:rPr sz="1800" dirty="0">
                <a:latin typeface="Franklin Gothic Book"/>
                <a:cs typeface="Franklin Gothic Book"/>
              </a:rPr>
              <a:t>members’</a:t>
            </a:r>
            <a:r>
              <a:rPr sz="1800" spc="-50" dirty="0">
                <a:latin typeface="Franklin Gothic Book"/>
                <a:cs typeface="Franklin Gothic Book"/>
              </a:rPr>
              <a:t> </a:t>
            </a:r>
            <a:r>
              <a:rPr sz="1800" dirty="0">
                <a:latin typeface="Franklin Gothic Book"/>
                <a:cs typeface="Franklin Gothic Book"/>
              </a:rPr>
              <a:t>lives</a:t>
            </a:r>
            <a:r>
              <a:rPr sz="1800" spc="-25" dirty="0">
                <a:latin typeface="Franklin Gothic Book"/>
                <a:cs typeface="Franklin Gothic Book"/>
              </a:rPr>
              <a:t> </a:t>
            </a:r>
            <a:r>
              <a:rPr sz="1800" dirty="0">
                <a:latin typeface="Franklin Gothic Book"/>
                <a:cs typeface="Franklin Gothic Book"/>
              </a:rPr>
              <a:t>at</a:t>
            </a:r>
            <a:r>
              <a:rPr sz="1800" spc="-45" dirty="0">
                <a:latin typeface="Franklin Gothic Book"/>
                <a:cs typeface="Franklin Gothic Book"/>
              </a:rPr>
              <a:t> </a:t>
            </a:r>
            <a:r>
              <a:rPr sz="1800" dirty="0">
                <a:latin typeface="Franklin Gothic Book"/>
                <a:cs typeface="Franklin Gothic Book"/>
              </a:rPr>
              <a:t>risk.</a:t>
            </a:r>
            <a:r>
              <a:rPr sz="1800" spc="-25" dirty="0">
                <a:latin typeface="Franklin Gothic Book"/>
                <a:cs typeface="Franklin Gothic Book"/>
              </a:rPr>
              <a:t> </a:t>
            </a:r>
            <a:r>
              <a:rPr sz="1800" dirty="0">
                <a:latin typeface="Franklin Gothic Book"/>
                <a:cs typeface="Franklin Gothic Book"/>
              </a:rPr>
              <a:t>DoD</a:t>
            </a:r>
            <a:r>
              <a:rPr sz="1800" spc="-45" dirty="0">
                <a:latin typeface="Franklin Gothic Book"/>
                <a:cs typeface="Franklin Gothic Book"/>
              </a:rPr>
              <a:t> </a:t>
            </a:r>
            <a:r>
              <a:rPr sz="1800" dirty="0">
                <a:latin typeface="Franklin Gothic Book"/>
                <a:cs typeface="Franklin Gothic Book"/>
              </a:rPr>
              <a:t>has</a:t>
            </a:r>
            <a:r>
              <a:rPr sz="1800" spc="-25" dirty="0">
                <a:latin typeface="Franklin Gothic Book"/>
                <a:cs typeface="Franklin Gothic Book"/>
              </a:rPr>
              <a:t> </a:t>
            </a:r>
            <a:r>
              <a:rPr sz="1800" dirty="0">
                <a:latin typeface="Franklin Gothic Book"/>
                <a:cs typeface="Franklin Gothic Book"/>
              </a:rPr>
              <a:t>to</a:t>
            </a:r>
            <a:r>
              <a:rPr sz="1800" spc="-45" dirty="0">
                <a:latin typeface="Franklin Gothic Book"/>
                <a:cs typeface="Franklin Gothic Book"/>
              </a:rPr>
              <a:t> </a:t>
            </a:r>
            <a:r>
              <a:rPr sz="1800" dirty="0">
                <a:latin typeface="Franklin Gothic Book"/>
                <a:cs typeface="Franklin Gothic Book"/>
              </a:rPr>
              <a:t>respond</a:t>
            </a:r>
            <a:r>
              <a:rPr sz="1800" spc="-30" dirty="0">
                <a:latin typeface="Franklin Gothic Book"/>
                <a:cs typeface="Franklin Gothic Book"/>
              </a:rPr>
              <a:t> </a:t>
            </a:r>
            <a:r>
              <a:rPr sz="1800" dirty="0">
                <a:latin typeface="Franklin Gothic Book"/>
                <a:cs typeface="Franklin Gothic Book"/>
              </a:rPr>
              <a:t>quickly</a:t>
            </a:r>
            <a:r>
              <a:rPr sz="1800" spc="-20" dirty="0">
                <a:latin typeface="Franklin Gothic Book"/>
                <a:cs typeface="Franklin Gothic Book"/>
              </a:rPr>
              <a:t> </a:t>
            </a:r>
            <a:r>
              <a:rPr sz="1800" dirty="0">
                <a:latin typeface="Franklin Gothic Book"/>
                <a:cs typeface="Franklin Gothic Book"/>
              </a:rPr>
              <a:t>to</a:t>
            </a:r>
            <a:r>
              <a:rPr sz="1800" spc="-45" dirty="0">
                <a:latin typeface="Franklin Gothic Book"/>
                <a:cs typeface="Franklin Gothic Book"/>
              </a:rPr>
              <a:t> </a:t>
            </a:r>
            <a:r>
              <a:rPr sz="1800" dirty="0">
                <a:latin typeface="Franklin Gothic Book"/>
                <a:cs typeface="Franklin Gothic Book"/>
              </a:rPr>
              <a:t>change</a:t>
            </a:r>
            <a:r>
              <a:rPr sz="1800" spc="-35" dirty="0">
                <a:latin typeface="Franklin Gothic Book"/>
                <a:cs typeface="Franklin Gothic Book"/>
              </a:rPr>
              <a:t> </a:t>
            </a:r>
            <a:r>
              <a:rPr sz="1800" spc="-10" dirty="0">
                <a:latin typeface="Franklin Gothic Book"/>
                <a:cs typeface="Franklin Gothic Book"/>
              </a:rPr>
              <a:t>operational </a:t>
            </a:r>
            <a:r>
              <a:rPr sz="1800" dirty="0">
                <a:latin typeface="Franklin Gothic Book"/>
                <a:cs typeface="Franklin Gothic Book"/>
              </a:rPr>
              <a:t>plans</a:t>
            </a:r>
            <a:r>
              <a:rPr sz="1800" spc="-50" dirty="0">
                <a:latin typeface="Franklin Gothic Book"/>
                <a:cs typeface="Franklin Gothic Book"/>
              </a:rPr>
              <a:t> </a:t>
            </a:r>
            <a:r>
              <a:rPr sz="1800" dirty="0">
                <a:latin typeface="Franklin Gothic Book"/>
                <a:cs typeface="Franklin Gothic Book"/>
              </a:rPr>
              <a:t>and</a:t>
            </a:r>
            <a:r>
              <a:rPr sz="1800" spc="-50" dirty="0">
                <a:latin typeface="Franklin Gothic Book"/>
                <a:cs typeface="Franklin Gothic Book"/>
              </a:rPr>
              <a:t> </a:t>
            </a:r>
            <a:r>
              <a:rPr sz="1800" dirty="0">
                <a:latin typeface="Franklin Gothic Book"/>
                <a:cs typeface="Franklin Gothic Book"/>
              </a:rPr>
              <a:t>to</a:t>
            </a:r>
            <a:r>
              <a:rPr sz="1800" spc="-50" dirty="0">
                <a:latin typeface="Franklin Gothic Book"/>
                <a:cs typeface="Franklin Gothic Book"/>
              </a:rPr>
              <a:t> </a:t>
            </a:r>
            <a:r>
              <a:rPr sz="1800" dirty="0">
                <a:latin typeface="Franklin Gothic Book"/>
                <a:cs typeface="Franklin Gothic Book"/>
              </a:rPr>
              <a:t>implement</a:t>
            </a:r>
            <a:r>
              <a:rPr sz="1800" spc="-55" dirty="0">
                <a:latin typeface="Franklin Gothic Book"/>
                <a:cs typeface="Franklin Gothic Book"/>
              </a:rPr>
              <a:t> </a:t>
            </a:r>
            <a:r>
              <a:rPr sz="1800" dirty="0">
                <a:latin typeface="Franklin Gothic Book"/>
                <a:cs typeface="Franklin Gothic Book"/>
              </a:rPr>
              <a:t>measures</a:t>
            </a:r>
            <a:r>
              <a:rPr sz="1800" spc="-60" dirty="0">
                <a:latin typeface="Franklin Gothic Book"/>
                <a:cs typeface="Franklin Gothic Book"/>
              </a:rPr>
              <a:t> </a:t>
            </a:r>
            <a:r>
              <a:rPr sz="1800" dirty="0">
                <a:latin typeface="Franklin Gothic Book"/>
                <a:cs typeface="Franklin Gothic Book"/>
              </a:rPr>
              <a:t>to</a:t>
            </a:r>
            <a:r>
              <a:rPr sz="1800" spc="-50" dirty="0">
                <a:latin typeface="Franklin Gothic Book"/>
                <a:cs typeface="Franklin Gothic Book"/>
              </a:rPr>
              <a:t> </a:t>
            </a:r>
            <a:r>
              <a:rPr sz="1800" dirty="0">
                <a:latin typeface="Franklin Gothic Book"/>
                <a:cs typeface="Franklin Gothic Book"/>
              </a:rPr>
              <a:t>respond</a:t>
            </a:r>
            <a:r>
              <a:rPr sz="1800" spc="-50" dirty="0">
                <a:latin typeface="Franklin Gothic Book"/>
                <a:cs typeface="Franklin Gothic Book"/>
              </a:rPr>
              <a:t> </a:t>
            </a:r>
            <a:r>
              <a:rPr sz="1800" dirty="0">
                <a:latin typeface="Franklin Gothic Book"/>
                <a:cs typeface="Franklin Gothic Book"/>
              </a:rPr>
              <a:t>to</a:t>
            </a:r>
            <a:r>
              <a:rPr sz="1800" spc="-65" dirty="0">
                <a:latin typeface="Franklin Gothic Book"/>
                <a:cs typeface="Franklin Gothic Book"/>
              </a:rPr>
              <a:t> </a:t>
            </a:r>
            <a:r>
              <a:rPr sz="1800" dirty="0">
                <a:latin typeface="Franklin Gothic Book"/>
                <a:cs typeface="Franklin Gothic Book"/>
              </a:rPr>
              <a:t>new</a:t>
            </a:r>
            <a:r>
              <a:rPr sz="1800" spc="-45" dirty="0">
                <a:latin typeface="Franklin Gothic Book"/>
                <a:cs typeface="Franklin Gothic Book"/>
              </a:rPr>
              <a:t> </a:t>
            </a:r>
            <a:r>
              <a:rPr sz="1800" dirty="0">
                <a:latin typeface="Franklin Gothic Book"/>
                <a:cs typeface="Franklin Gothic Book"/>
              </a:rPr>
              <a:t>threats</a:t>
            </a:r>
            <a:r>
              <a:rPr sz="1800" spc="-45" dirty="0">
                <a:latin typeface="Franklin Gothic Book"/>
                <a:cs typeface="Franklin Gothic Book"/>
              </a:rPr>
              <a:t> </a:t>
            </a:r>
            <a:r>
              <a:rPr sz="1800" dirty="0">
                <a:latin typeface="Franklin Gothic Book"/>
                <a:cs typeface="Franklin Gothic Book"/>
              </a:rPr>
              <a:t>and</a:t>
            </a:r>
            <a:r>
              <a:rPr sz="1800" spc="-50" dirty="0">
                <a:latin typeface="Franklin Gothic Book"/>
                <a:cs typeface="Franklin Gothic Book"/>
              </a:rPr>
              <a:t> </a:t>
            </a:r>
            <a:r>
              <a:rPr sz="1800" dirty="0">
                <a:latin typeface="Franklin Gothic Book"/>
                <a:cs typeface="Franklin Gothic Book"/>
              </a:rPr>
              <a:t>vulnerabilities.</a:t>
            </a:r>
            <a:r>
              <a:rPr sz="1800" spc="-45" dirty="0">
                <a:latin typeface="Franklin Gothic Book"/>
                <a:cs typeface="Franklin Gothic Book"/>
              </a:rPr>
              <a:t> </a:t>
            </a:r>
            <a:r>
              <a:rPr sz="1800" dirty="0">
                <a:latin typeface="Franklin Gothic Book"/>
                <a:cs typeface="Franklin Gothic Book"/>
              </a:rPr>
              <a:t>Contractors</a:t>
            </a:r>
            <a:r>
              <a:rPr sz="1800" spc="-60" dirty="0">
                <a:latin typeface="Franklin Gothic Book"/>
                <a:cs typeface="Franklin Gothic Book"/>
              </a:rPr>
              <a:t> </a:t>
            </a:r>
            <a:r>
              <a:rPr sz="1800" dirty="0">
                <a:latin typeface="Franklin Gothic Book"/>
                <a:cs typeface="Franklin Gothic Book"/>
              </a:rPr>
              <a:t>should</a:t>
            </a:r>
            <a:r>
              <a:rPr sz="1800" spc="-50" dirty="0">
                <a:latin typeface="Franklin Gothic Book"/>
                <a:cs typeface="Franklin Gothic Book"/>
              </a:rPr>
              <a:t> </a:t>
            </a:r>
            <a:r>
              <a:rPr sz="1800" dirty="0">
                <a:latin typeface="Franklin Gothic Book"/>
                <a:cs typeface="Franklin Gothic Book"/>
              </a:rPr>
              <a:t>report</a:t>
            </a:r>
            <a:r>
              <a:rPr sz="1800" spc="-55" dirty="0">
                <a:latin typeface="Franklin Gothic Book"/>
                <a:cs typeface="Franklin Gothic Book"/>
              </a:rPr>
              <a:t> </a:t>
            </a:r>
            <a:r>
              <a:rPr sz="1800" spc="-25" dirty="0">
                <a:latin typeface="Franklin Gothic Book"/>
                <a:cs typeface="Franklin Gothic Book"/>
              </a:rPr>
              <a:t>any </a:t>
            </a:r>
            <a:r>
              <a:rPr sz="1800" dirty="0">
                <a:latin typeface="Franklin Gothic Book"/>
                <a:cs typeface="Franklin Gothic Book"/>
              </a:rPr>
              <a:t>potential</a:t>
            </a:r>
            <a:r>
              <a:rPr sz="1800" spc="-20" dirty="0">
                <a:latin typeface="Franklin Gothic Book"/>
                <a:cs typeface="Franklin Gothic Book"/>
              </a:rPr>
              <a:t> </a:t>
            </a:r>
            <a:r>
              <a:rPr sz="1800" dirty="0">
                <a:latin typeface="Franklin Gothic Book"/>
                <a:cs typeface="Franklin Gothic Book"/>
              </a:rPr>
              <a:t>breaches</a:t>
            </a:r>
            <a:r>
              <a:rPr sz="1800" spc="-30" dirty="0">
                <a:latin typeface="Franklin Gothic Book"/>
                <a:cs typeface="Franklin Gothic Book"/>
              </a:rPr>
              <a:t> </a:t>
            </a:r>
            <a:r>
              <a:rPr sz="1800" dirty="0">
                <a:latin typeface="Franklin Gothic Book"/>
                <a:cs typeface="Franklin Gothic Book"/>
              </a:rPr>
              <a:t>to</a:t>
            </a:r>
            <a:r>
              <a:rPr sz="1800" spc="-30" dirty="0">
                <a:latin typeface="Franklin Gothic Book"/>
                <a:cs typeface="Franklin Gothic Book"/>
              </a:rPr>
              <a:t> </a:t>
            </a:r>
            <a:r>
              <a:rPr sz="1800" dirty="0">
                <a:latin typeface="Franklin Gothic Book"/>
                <a:cs typeface="Franklin Gothic Book"/>
              </a:rPr>
              <a:t>DoD</a:t>
            </a:r>
            <a:r>
              <a:rPr sz="1800" spc="-25" dirty="0">
                <a:latin typeface="Franklin Gothic Book"/>
                <a:cs typeface="Franklin Gothic Book"/>
              </a:rPr>
              <a:t> </a:t>
            </a:r>
            <a:r>
              <a:rPr sz="1800" dirty="0">
                <a:solidFill>
                  <a:srgbClr val="FF0000"/>
                </a:solidFill>
                <a:latin typeface="Franklin Gothic Book"/>
                <a:cs typeface="Franklin Gothic Book"/>
              </a:rPr>
              <a:t>within</a:t>
            </a:r>
            <a:r>
              <a:rPr sz="1800" spc="-60" dirty="0">
                <a:solidFill>
                  <a:srgbClr val="FF0000"/>
                </a:solidFill>
                <a:latin typeface="Franklin Gothic Book"/>
                <a:cs typeface="Franklin Gothic Book"/>
              </a:rPr>
              <a:t> </a:t>
            </a:r>
            <a:r>
              <a:rPr sz="1800" dirty="0">
                <a:solidFill>
                  <a:srgbClr val="FF0000"/>
                </a:solidFill>
                <a:latin typeface="Franklin Gothic Book"/>
                <a:cs typeface="Franklin Gothic Book"/>
              </a:rPr>
              <a:t>72</a:t>
            </a:r>
            <a:r>
              <a:rPr sz="1800" spc="-20" dirty="0">
                <a:solidFill>
                  <a:srgbClr val="FF0000"/>
                </a:solidFill>
                <a:latin typeface="Franklin Gothic Book"/>
                <a:cs typeface="Franklin Gothic Book"/>
              </a:rPr>
              <a:t> </a:t>
            </a:r>
            <a:r>
              <a:rPr sz="1800" dirty="0">
                <a:solidFill>
                  <a:srgbClr val="FF0000"/>
                </a:solidFill>
                <a:latin typeface="Franklin Gothic Book"/>
                <a:cs typeface="Franklin Gothic Book"/>
              </a:rPr>
              <a:t>hours</a:t>
            </a:r>
            <a:r>
              <a:rPr sz="1800" spc="-55" dirty="0">
                <a:solidFill>
                  <a:srgbClr val="FF0000"/>
                </a:solidFill>
                <a:latin typeface="Franklin Gothic Book"/>
                <a:cs typeface="Franklin Gothic Book"/>
              </a:rPr>
              <a:t> </a:t>
            </a:r>
            <a:r>
              <a:rPr sz="1800" dirty="0">
                <a:solidFill>
                  <a:srgbClr val="FF0000"/>
                </a:solidFill>
                <a:latin typeface="Franklin Gothic Book"/>
                <a:cs typeface="Franklin Gothic Book"/>
              </a:rPr>
              <a:t>of</a:t>
            </a:r>
            <a:r>
              <a:rPr sz="1800" spc="-45" dirty="0">
                <a:solidFill>
                  <a:srgbClr val="FF0000"/>
                </a:solidFill>
                <a:latin typeface="Franklin Gothic Book"/>
                <a:cs typeface="Franklin Gothic Book"/>
              </a:rPr>
              <a:t> </a:t>
            </a:r>
            <a:r>
              <a:rPr sz="1800" dirty="0">
                <a:solidFill>
                  <a:srgbClr val="FF0000"/>
                </a:solidFill>
                <a:latin typeface="Franklin Gothic Book"/>
                <a:cs typeface="Franklin Gothic Book"/>
              </a:rPr>
              <a:t>discovery</a:t>
            </a:r>
            <a:r>
              <a:rPr sz="1800" spc="-50" dirty="0">
                <a:solidFill>
                  <a:srgbClr val="FF0000"/>
                </a:solidFill>
                <a:latin typeface="Franklin Gothic Book"/>
                <a:cs typeface="Franklin Gothic Book"/>
              </a:rPr>
              <a:t> </a:t>
            </a:r>
            <a:r>
              <a:rPr sz="1800" dirty="0">
                <a:solidFill>
                  <a:srgbClr val="FF0000"/>
                </a:solidFill>
                <a:latin typeface="Franklin Gothic Book"/>
                <a:cs typeface="Franklin Gothic Book"/>
              </a:rPr>
              <a:t>of</a:t>
            </a:r>
            <a:r>
              <a:rPr sz="1800" spc="-45" dirty="0">
                <a:solidFill>
                  <a:srgbClr val="FF0000"/>
                </a:solidFill>
                <a:latin typeface="Franklin Gothic Book"/>
                <a:cs typeface="Franklin Gothic Book"/>
              </a:rPr>
              <a:t> </a:t>
            </a:r>
            <a:r>
              <a:rPr sz="1800" dirty="0">
                <a:solidFill>
                  <a:srgbClr val="FF0000"/>
                </a:solidFill>
                <a:latin typeface="Franklin Gothic Book"/>
                <a:cs typeface="Franklin Gothic Book"/>
              </a:rPr>
              <a:t>any</a:t>
            </a:r>
            <a:r>
              <a:rPr sz="1800" spc="-35" dirty="0">
                <a:solidFill>
                  <a:srgbClr val="FF0000"/>
                </a:solidFill>
                <a:latin typeface="Franklin Gothic Book"/>
                <a:cs typeface="Franklin Gothic Book"/>
              </a:rPr>
              <a:t> </a:t>
            </a:r>
            <a:r>
              <a:rPr sz="1800" spc="-10" dirty="0">
                <a:solidFill>
                  <a:srgbClr val="FF0000"/>
                </a:solidFill>
                <a:latin typeface="Franklin Gothic Book"/>
                <a:cs typeface="Franklin Gothic Book"/>
              </a:rPr>
              <a:t>incident.</a:t>
            </a:r>
            <a:endParaRPr sz="1800">
              <a:latin typeface="Franklin Gothic Book"/>
              <a:cs typeface="Franklin Gothic Book"/>
            </a:endParaRPr>
          </a:p>
          <a:p>
            <a:pPr marL="12700" marR="8255">
              <a:lnSpc>
                <a:spcPct val="100000"/>
              </a:lnSpc>
              <a:spcBef>
                <a:spcPts val="1030"/>
              </a:spcBef>
            </a:pPr>
            <a:r>
              <a:rPr sz="1800" u="sng" dirty="0">
                <a:uFill>
                  <a:solidFill>
                    <a:srgbClr val="000000"/>
                  </a:solidFill>
                </a:uFill>
                <a:latin typeface="Franklin Gothic Book"/>
                <a:cs typeface="Franklin Gothic Book"/>
              </a:rPr>
              <a:t>Be</a:t>
            </a:r>
            <a:r>
              <a:rPr sz="1800" u="sng" spc="-50" dirty="0">
                <a:uFill>
                  <a:solidFill>
                    <a:srgbClr val="000000"/>
                  </a:solidFill>
                </a:uFill>
                <a:latin typeface="Franklin Gothic Book"/>
                <a:cs typeface="Franklin Gothic Book"/>
              </a:rPr>
              <a:t> </a:t>
            </a:r>
            <a:r>
              <a:rPr sz="1800" u="sng" dirty="0">
                <a:uFill>
                  <a:solidFill>
                    <a:srgbClr val="000000"/>
                  </a:solidFill>
                </a:uFill>
                <a:latin typeface="Franklin Gothic Book"/>
                <a:cs typeface="Franklin Gothic Book"/>
              </a:rPr>
              <a:t>helpful</a:t>
            </a:r>
            <a:r>
              <a:rPr sz="1800" u="sng" spc="-65" dirty="0">
                <a:uFill>
                  <a:solidFill>
                    <a:srgbClr val="000000"/>
                  </a:solidFill>
                </a:uFill>
                <a:latin typeface="Franklin Gothic Book"/>
                <a:cs typeface="Franklin Gothic Book"/>
              </a:rPr>
              <a:t> </a:t>
            </a:r>
            <a:r>
              <a:rPr sz="1800" u="sng" dirty="0">
                <a:uFill>
                  <a:solidFill>
                    <a:srgbClr val="000000"/>
                  </a:solidFill>
                </a:uFill>
                <a:latin typeface="Franklin Gothic Book"/>
                <a:cs typeface="Franklin Gothic Book"/>
              </a:rPr>
              <a:t>and</a:t>
            </a:r>
            <a:r>
              <a:rPr sz="1800" u="sng" spc="-45" dirty="0">
                <a:uFill>
                  <a:solidFill>
                    <a:srgbClr val="000000"/>
                  </a:solidFill>
                </a:uFill>
                <a:latin typeface="Franklin Gothic Book"/>
                <a:cs typeface="Franklin Gothic Book"/>
              </a:rPr>
              <a:t> </a:t>
            </a:r>
            <a:r>
              <a:rPr sz="1800" u="sng" dirty="0">
                <a:uFill>
                  <a:solidFill>
                    <a:srgbClr val="000000"/>
                  </a:solidFill>
                </a:uFill>
                <a:latin typeface="Franklin Gothic Book"/>
                <a:cs typeface="Franklin Gothic Book"/>
              </a:rPr>
              <a:t>transparent</a:t>
            </a:r>
            <a:r>
              <a:rPr sz="1800" dirty="0">
                <a:latin typeface="Franklin Gothic Book"/>
                <a:cs typeface="Franklin Gothic Book"/>
              </a:rPr>
              <a:t>.</a:t>
            </a:r>
            <a:r>
              <a:rPr sz="1800" spc="-65" dirty="0">
                <a:latin typeface="Franklin Gothic Book"/>
                <a:cs typeface="Franklin Gothic Book"/>
              </a:rPr>
              <a:t> </a:t>
            </a:r>
            <a:r>
              <a:rPr sz="1800" dirty="0">
                <a:latin typeface="Franklin Gothic Book"/>
                <a:cs typeface="Franklin Gothic Book"/>
              </a:rPr>
              <a:t>Contractors</a:t>
            </a:r>
            <a:r>
              <a:rPr sz="1800" spc="-40" dirty="0">
                <a:latin typeface="Franklin Gothic Book"/>
                <a:cs typeface="Franklin Gothic Book"/>
              </a:rPr>
              <a:t> </a:t>
            </a:r>
            <a:r>
              <a:rPr sz="1800" dirty="0">
                <a:latin typeface="Franklin Gothic Book"/>
                <a:cs typeface="Franklin Gothic Book"/>
              </a:rPr>
              <a:t>must</a:t>
            </a:r>
            <a:r>
              <a:rPr sz="1800" spc="-30" dirty="0">
                <a:latin typeface="Franklin Gothic Book"/>
                <a:cs typeface="Franklin Gothic Book"/>
              </a:rPr>
              <a:t> </a:t>
            </a:r>
            <a:r>
              <a:rPr sz="1800" dirty="0">
                <a:latin typeface="Franklin Gothic Book"/>
                <a:cs typeface="Franklin Gothic Book"/>
              </a:rPr>
              <a:t>also</a:t>
            </a:r>
            <a:r>
              <a:rPr sz="1800" spc="-20" dirty="0">
                <a:latin typeface="Franklin Gothic Book"/>
                <a:cs typeface="Franklin Gothic Book"/>
              </a:rPr>
              <a:t> </a:t>
            </a:r>
            <a:r>
              <a:rPr sz="1800" spc="-10" dirty="0">
                <a:latin typeface="Franklin Gothic Book"/>
                <a:cs typeface="Franklin Gothic Book"/>
              </a:rPr>
              <a:t>cooperate</a:t>
            </a:r>
            <a:r>
              <a:rPr sz="1800" spc="-30" dirty="0">
                <a:latin typeface="Franklin Gothic Book"/>
                <a:cs typeface="Franklin Gothic Book"/>
              </a:rPr>
              <a:t> </a:t>
            </a:r>
            <a:r>
              <a:rPr sz="1800" dirty="0">
                <a:latin typeface="Franklin Gothic Book"/>
                <a:cs typeface="Franklin Gothic Book"/>
              </a:rPr>
              <a:t>with</a:t>
            </a:r>
            <a:r>
              <a:rPr sz="1800" spc="-25" dirty="0">
                <a:latin typeface="Franklin Gothic Book"/>
                <a:cs typeface="Franklin Gothic Book"/>
              </a:rPr>
              <a:t> </a:t>
            </a:r>
            <a:r>
              <a:rPr sz="1800" dirty="0">
                <a:latin typeface="Franklin Gothic Book"/>
                <a:cs typeface="Franklin Gothic Book"/>
              </a:rPr>
              <a:t>DoD</a:t>
            </a:r>
            <a:r>
              <a:rPr sz="1800" spc="-35" dirty="0">
                <a:latin typeface="Franklin Gothic Book"/>
                <a:cs typeface="Franklin Gothic Book"/>
              </a:rPr>
              <a:t> </a:t>
            </a:r>
            <a:r>
              <a:rPr sz="1800" dirty="0">
                <a:latin typeface="Franklin Gothic Book"/>
                <a:cs typeface="Franklin Gothic Book"/>
              </a:rPr>
              <a:t>to</a:t>
            </a:r>
            <a:r>
              <a:rPr sz="1800" spc="-35" dirty="0">
                <a:latin typeface="Franklin Gothic Book"/>
                <a:cs typeface="Franklin Gothic Book"/>
              </a:rPr>
              <a:t> </a:t>
            </a:r>
            <a:r>
              <a:rPr sz="1800" dirty="0">
                <a:latin typeface="Franklin Gothic Book"/>
                <a:cs typeface="Franklin Gothic Book"/>
              </a:rPr>
              <a:t>respond</a:t>
            </a:r>
            <a:r>
              <a:rPr sz="1800" spc="-10" dirty="0">
                <a:latin typeface="Franklin Gothic Book"/>
                <a:cs typeface="Franklin Gothic Book"/>
              </a:rPr>
              <a:t> </a:t>
            </a:r>
            <a:r>
              <a:rPr sz="1800" dirty="0">
                <a:latin typeface="Franklin Gothic Book"/>
                <a:cs typeface="Franklin Gothic Book"/>
              </a:rPr>
              <a:t>to</a:t>
            </a:r>
            <a:r>
              <a:rPr sz="1800" spc="-35" dirty="0">
                <a:latin typeface="Franklin Gothic Book"/>
                <a:cs typeface="Franklin Gothic Book"/>
              </a:rPr>
              <a:t> </a:t>
            </a:r>
            <a:r>
              <a:rPr sz="1800" dirty="0">
                <a:latin typeface="Franklin Gothic Book"/>
                <a:cs typeface="Franklin Gothic Book"/>
              </a:rPr>
              <a:t>security</a:t>
            </a:r>
            <a:r>
              <a:rPr sz="1800" spc="-30" dirty="0">
                <a:latin typeface="Franklin Gothic Book"/>
                <a:cs typeface="Franklin Gothic Book"/>
              </a:rPr>
              <a:t> </a:t>
            </a:r>
            <a:r>
              <a:rPr sz="1800" spc="-10" dirty="0">
                <a:latin typeface="Franklin Gothic Book"/>
                <a:cs typeface="Franklin Gothic Book"/>
              </a:rPr>
              <a:t>incidents. </a:t>
            </a:r>
            <a:r>
              <a:rPr sz="1800" dirty="0">
                <a:latin typeface="Franklin Gothic Book"/>
                <a:cs typeface="Franklin Gothic Book"/>
              </a:rPr>
              <a:t>Contractors</a:t>
            </a:r>
            <a:r>
              <a:rPr sz="1800" spc="-60" dirty="0">
                <a:latin typeface="Franklin Gothic Book"/>
                <a:cs typeface="Franklin Gothic Book"/>
              </a:rPr>
              <a:t> </a:t>
            </a:r>
            <a:r>
              <a:rPr sz="1800" dirty="0">
                <a:latin typeface="Franklin Gothic Book"/>
                <a:cs typeface="Franklin Gothic Book"/>
              </a:rPr>
              <a:t>should</a:t>
            </a:r>
            <a:r>
              <a:rPr sz="1800" spc="-25" dirty="0">
                <a:latin typeface="Franklin Gothic Book"/>
                <a:cs typeface="Franklin Gothic Book"/>
              </a:rPr>
              <a:t> </a:t>
            </a:r>
            <a:r>
              <a:rPr sz="1800" spc="-10" dirty="0">
                <a:latin typeface="Franklin Gothic Book"/>
                <a:cs typeface="Franklin Gothic Book"/>
              </a:rPr>
              <a:t>immediately</a:t>
            </a:r>
            <a:r>
              <a:rPr sz="1800" spc="-20" dirty="0">
                <a:latin typeface="Franklin Gothic Book"/>
                <a:cs typeface="Franklin Gothic Book"/>
              </a:rPr>
              <a:t> </a:t>
            </a:r>
            <a:r>
              <a:rPr sz="1800" dirty="0">
                <a:latin typeface="Franklin Gothic Book"/>
                <a:cs typeface="Franklin Gothic Book"/>
              </a:rPr>
              <a:t>preserve</a:t>
            </a:r>
            <a:r>
              <a:rPr sz="1800" spc="-50" dirty="0">
                <a:latin typeface="Franklin Gothic Book"/>
                <a:cs typeface="Franklin Gothic Book"/>
              </a:rPr>
              <a:t> </a:t>
            </a:r>
            <a:r>
              <a:rPr sz="1800" dirty="0">
                <a:latin typeface="Franklin Gothic Book"/>
                <a:cs typeface="Franklin Gothic Book"/>
              </a:rPr>
              <a:t>and</a:t>
            </a:r>
            <a:r>
              <a:rPr sz="1800" spc="-40" dirty="0">
                <a:latin typeface="Franklin Gothic Book"/>
                <a:cs typeface="Franklin Gothic Book"/>
              </a:rPr>
              <a:t> </a:t>
            </a:r>
            <a:r>
              <a:rPr sz="1800" spc="-10" dirty="0">
                <a:latin typeface="Franklin Gothic Book"/>
                <a:cs typeface="Franklin Gothic Book"/>
              </a:rPr>
              <a:t>protect</a:t>
            </a:r>
            <a:r>
              <a:rPr sz="1800" spc="-45" dirty="0">
                <a:latin typeface="Franklin Gothic Book"/>
                <a:cs typeface="Franklin Gothic Book"/>
              </a:rPr>
              <a:t> </a:t>
            </a:r>
            <a:r>
              <a:rPr sz="1800" dirty="0">
                <a:latin typeface="Franklin Gothic Book"/>
                <a:cs typeface="Franklin Gothic Book"/>
              </a:rPr>
              <a:t>all</a:t>
            </a:r>
            <a:r>
              <a:rPr sz="1800" spc="-45" dirty="0">
                <a:latin typeface="Franklin Gothic Book"/>
                <a:cs typeface="Franklin Gothic Book"/>
              </a:rPr>
              <a:t> </a:t>
            </a:r>
            <a:r>
              <a:rPr sz="1800" dirty="0">
                <a:latin typeface="Franklin Gothic Book"/>
                <a:cs typeface="Franklin Gothic Book"/>
              </a:rPr>
              <a:t>evidence</a:t>
            </a:r>
            <a:r>
              <a:rPr sz="1800" spc="-30" dirty="0">
                <a:latin typeface="Franklin Gothic Book"/>
                <a:cs typeface="Franklin Gothic Book"/>
              </a:rPr>
              <a:t> </a:t>
            </a:r>
            <a:r>
              <a:rPr sz="1800" dirty="0">
                <a:latin typeface="Franklin Gothic Book"/>
                <a:cs typeface="Franklin Gothic Book"/>
              </a:rPr>
              <a:t>and</a:t>
            </a:r>
            <a:r>
              <a:rPr sz="1800" spc="-40" dirty="0">
                <a:latin typeface="Franklin Gothic Book"/>
                <a:cs typeface="Franklin Gothic Book"/>
              </a:rPr>
              <a:t> </a:t>
            </a:r>
            <a:r>
              <a:rPr sz="1800" dirty="0">
                <a:latin typeface="Franklin Gothic Book"/>
                <a:cs typeface="Franklin Gothic Book"/>
              </a:rPr>
              <a:t>capture</a:t>
            </a:r>
            <a:r>
              <a:rPr sz="1800" spc="-40" dirty="0">
                <a:latin typeface="Franklin Gothic Book"/>
                <a:cs typeface="Franklin Gothic Book"/>
              </a:rPr>
              <a:t> </a:t>
            </a:r>
            <a:r>
              <a:rPr sz="1800" dirty="0">
                <a:latin typeface="Franklin Gothic Book"/>
                <a:cs typeface="Franklin Gothic Book"/>
              </a:rPr>
              <a:t>as</a:t>
            </a:r>
            <a:r>
              <a:rPr sz="1800" spc="-50" dirty="0">
                <a:latin typeface="Franklin Gothic Book"/>
                <a:cs typeface="Franklin Gothic Book"/>
              </a:rPr>
              <a:t> </a:t>
            </a:r>
            <a:r>
              <a:rPr sz="1800" dirty="0">
                <a:latin typeface="Franklin Gothic Book"/>
                <a:cs typeface="Franklin Gothic Book"/>
              </a:rPr>
              <a:t>much</a:t>
            </a:r>
            <a:r>
              <a:rPr sz="1800" spc="-40" dirty="0">
                <a:latin typeface="Franklin Gothic Book"/>
                <a:cs typeface="Franklin Gothic Book"/>
              </a:rPr>
              <a:t> </a:t>
            </a:r>
            <a:r>
              <a:rPr sz="1800" dirty="0">
                <a:latin typeface="Franklin Gothic Book"/>
                <a:cs typeface="Franklin Gothic Book"/>
              </a:rPr>
              <a:t>information</a:t>
            </a:r>
            <a:r>
              <a:rPr sz="1800" spc="-40" dirty="0">
                <a:latin typeface="Franklin Gothic Book"/>
                <a:cs typeface="Franklin Gothic Book"/>
              </a:rPr>
              <a:t> </a:t>
            </a:r>
            <a:r>
              <a:rPr sz="1800" dirty="0">
                <a:latin typeface="Franklin Gothic Book"/>
                <a:cs typeface="Franklin Gothic Book"/>
              </a:rPr>
              <a:t>about</a:t>
            </a:r>
            <a:r>
              <a:rPr sz="1800" spc="-55" dirty="0">
                <a:latin typeface="Franklin Gothic Book"/>
                <a:cs typeface="Franklin Gothic Book"/>
              </a:rPr>
              <a:t> </a:t>
            </a:r>
            <a:r>
              <a:rPr sz="1800" spc="-25" dirty="0">
                <a:latin typeface="Franklin Gothic Book"/>
                <a:cs typeface="Franklin Gothic Book"/>
              </a:rPr>
              <a:t>the </a:t>
            </a:r>
            <a:r>
              <a:rPr sz="1800" dirty="0">
                <a:latin typeface="Franklin Gothic Book"/>
                <a:cs typeface="Franklin Gothic Book"/>
              </a:rPr>
              <a:t>incident</a:t>
            </a:r>
            <a:r>
              <a:rPr sz="1800" spc="-35" dirty="0">
                <a:latin typeface="Franklin Gothic Book"/>
                <a:cs typeface="Franklin Gothic Book"/>
              </a:rPr>
              <a:t> </a:t>
            </a:r>
            <a:r>
              <a:rPr sz="1800" dirty="0">
                <a:latin typeface="Franklin Gothic Book"/>
                <a:cs typeface="Franklin Gothic Book"/>
              </a:rPr>
              <a:t>as</a:t>
            </a:r>
            <a:r>
              <a:rPr sz="1800" spc="-50" dirty="0">
                <a:latin typeface="Franklin Gothic Book"/>
                <a:cs typeface="Franklin Gothic Book"/>
              </a:rPr>
              <a:t> </a:t>
            </a:r>
            <a:r>
              <a:rPr sz="1800" dirty="0">
                <a:latin typeface="Franklin Gothic Book"/>
                <a:cs typeface="Franklin Gothic Book"/>
              </a:rPr>
              <a:t>possible.</a:t>
            </a:r>
            <a:r>
              <a:rPr sz="1800" spc="-45" dirty="0">
                <a:latin typeface="Franklin Gothic Book"/>
                <a:cs typeface="Franklin Gothic Book"/>
              </a:rPr>
              <a:t> </a:t>
            </a:r>
            <a:r>
              <a:rPr sz="1800" dirty="0">
                <a:latin typeface="Franklin Gothic Book"/>
                <a:cs typeface="Franklin Gothic Book"/>
              </a:rPr>
              <a:t>They</a:t>
            </a:r>
            <a:r>
              <a:rPr sz="1800" spc="-45" dirty="0">
                <a:latin typeface="Franklin Gothic Book"/>
                <a:cs typeface="Franklin Gothic Book"/>
              </a:rPr>
              <a:t> </a:t>
            </a:r>
            <a:r>
              <a:rPr sz="1800" dirty="0">
                <a:latin typeface="Franklin Gothic Book"/>
                <a:cs typeface="Franklin Gothic Book"/>
              </a:rPr>
              <a:t>should</a:t>
            </a:r>
            <a:r>
              <a:rPr sz="1800" spc="-30" dirty="0">
                <a:latin typeface="Franklin Gothic Book"/>
                <a:cs typeface="Franklin Gothic Book"/>
              </a:rPr>
              <a:t> </a:t>
            </a:r>
            <a:r>
              <a:rPr sz="1800" spc="-10" dirty="0">
                <a:latin typeface="Franklin Gothic Book"/>
                <a:cs typeface="Franklin Gothic Book"/>
              </a:rPr>
              <a:t>review</a:t>
            </a:r>
            <a:r>
              <a:rPr sz="1800" spc="-35" dirty="0">
                <a:latin typeface="Franklin Gothic Book"/>
                <a:cs typeface="Franklin Gothic Book"/>
              </a:rPr>
              <a:t> </a:t>
            </a:r>
            <a:r>
              <a:rPr sz="1800" dirty="0">
                <a:latin typeface="Franklin Gothic Book"/>
                <a:cs typeface="Franklin Gothic Book"/>
              </a:rPr>
              <a:t>their</a:t>
            </a:r>
            <a:r>
              <a:rPr sz="1800" spc="-45" dirty="0">
                <a:latin typeface="Franklin Gothic Book"/>
                <a:cs typeface="Franklin Gothic Book"/>
              </a:rPr>
              <a:t> </a:t>
            </a:r>
            <a:r>
              <a:rPr sz="1800" dirty="0">
                <a:latin typeface="Franklin Gothic Book"/>
                <a:cs typeface="Franklin Gothic Book"/>
              </a:rPr>
              <a:t>networks</a:t>
            </a:r>
            <a:r>
              <a:rPr sz="1800" spc="-40" dirty="0">
                <a:latin typeface="Franklin Gothic Book"/>
                <a:cs typeface="Franklin Gothic Book"/>
              </a:rPr>
              <a:t> </a:t>
            </a:r>
            <a:r>
              <a:rPr sz="1800" dirty="0">
                <a:latin typeface="Franklin Gothic Book"/>
                <a:cs typeface="Franklin Gothic Book"/>
              </a:rPr>
              <a:t>to</a:t>
            </a:r>
            <a:r>
              <a:rPr sz="1800" spc="-40" dirty="0">
                <a:latin typeface="Franklin Gothic Book"/>
                <a:cs typeface="Franklin Gothic Book"/>
              </a:rPr>
              <a:t> </a:t>
            </a:r>
            <a:r>
              <a:rPr sz="1800" dirty="0">
                <a:latin typeface="Franklin Gothic Book"/>
                <a:cs typeface="Franklin Gothic Book"/>
              </a:rPr>
              <a:t>identify</a:t>
            </a:r>
            <a:r>
              <a:rPr sz="1800" spc="-30" dirty="0">
                <a:latin typeface="Franklin Gothic Book"/>
                <a:cs typeface="Franklin Gothic Book"/>
              </a:rPr>
              <a:t> </a:t>
            </a:r>
            <a:r>
              <a:rPr sz="1800" spc="-10" dirty="0">
                <a:latin typeface="Franklin Gothic Book"/>
                <a:cs typeface="Franklin Gothic Book"/>
              </a:rPr>
              <a:t>compromised</a:t>
            </a:r>
            <a:r>
              <a:rPr sz="1800" spc="-45" dirty="0">
                <a:latin typeface="Franklin Gothic Book"/>
                <a:cs typeface="Franklin Gothic Book"/>
              </a:rPr>
              <a:t> </a:t>
            </a:r>
            <a:r>
              <a:rPr sz="1800" spc="-10" dirty="0">
                <a:latin typeface="Franklin Gothic Book"/>
                <a:cs typeface="Franklin Gothic Book"/>
              </a:rPr>
              <a:t>computers,</a:t>
            </a:r>
            <a:r>
              <a:rPr sz="1800" spc="-45" dirty="0">
                <a:latin typeface="Franklin Gothic Book"/>
                <a:cs typeface="Franklin Gothic Book"/>
              </a:rPr>
              <a:t> </a:t>
            </a:r>
            <a:r>
              <a:rPr sz="1800" dirty="0">
                <a:latin typeface="Franklin Gothic Book"/>
                <a:cs typeface="Franklin Gothic Book"/>
              </a:rPr>
              <a:t>services,</a:t>
            </a:r>
            <a:r>
              <a:rPr sz="1800" spc="-60" dirty="0">
                <a:latin typeface="Franklin Gothic Book"/>
                <a:cs typeface="Franklin Gothic Book"/>
              </a:rPr>
              <a:t> </a:t>
            </a:r>
            <a:r>
              <a:rPr sz="1800" dirty="0">
                <a:latin typeface="Franklin Gothic Book"/>
                <a:cs typeface="Franklin Gothic Book"/>
              </a:rPr>
              <a:t>data</a:t>
            </a:r>
            <a:r>
              <a:rPr sz="1800" spc="-45" dirty="0">
                <a:latin typeface="Franklin Gothic Book"/>
                <a:cs typeface="Franklin Gothic Book"/>
              </a:rPr>
              <a:t> </a:t>
            </a:r>
            <a:r>
              <a:rPr sz="1800" spc="-25" dirty="0">
                <a:latin typeface="Franklin Gothic Book"/>
                <a:cs typeface="Franklin Gothic Book"/>
              </a:rPr>
              <a:t>and </a:t>
            </a:r>
            <a:r>
              <a:rPr sz="1800" dirty="0">
                <a:latin typeface="Franklin Gothic Book"/>
                <a:cs typeface="Franklin Gothic Book"/>
              </a:rPr>
              <a:t>user</a:t>
            </a:r>
            <a:r>
              <a:rPr sz="1800" spc="-55" dirty="0">
                <a:latin typeface="Franklin Gothic Book"/>
                <a:cs typeface="Franklin Gothic Book"/>
              </a:rPr>
              <a:t> </a:t>
            </a:r>
            <a:r>
              <a:rPr sz="1800" dirty="0">
                <a:latin typeface="Franklin Gothic Book"/>
                <a:cs typeface="Franklin Gothic Book"/>
              </a:rPr>
              <a:t>accounts</a:t>
            </a:r>
            <a:r>
              <a:rPr sz="1800" spc="-55" dirty="0">
                <a:latin typeface="Franklin Gothic Book"/>
                <a:cs typeface="Franklin Gothic Book"/>
              </a:rPr>
              <a:t> </a:t>
            </a:r>
            <a:r>
              <a:rPr sz="1800" dirty="0">
                <a:latin typeface="Franklin Gothic Book"/>
                <a:cs typeface="Franklin Gothic Book"/>
              </a:rPr>
              <a:t>and</a:t>
            </a:r>
            <a:r>
              <a:rPr sz="1800" spc="-45" dirty="0">
                <a:latin typeface="Franklin Gothic Book"/>
                <a:cs typeface="Franklin Gothic Book"/>
              </a:rPr>
              <a:t> </a:t>
            </a:r>
            <a:r>
              <a:rPr sz="1800" dirty="0">
                <a:latin typeface="Franklin Gothic Book"/>
                <a:cs typeface="Franklin Gothic Book"/>
              </a:rPr>
              <a:t>identify</a:t>
            </a:r>
            <a:r>
              <a:rPr sz="1800" spc="-40" dirty="0">
                <a:latin typeface="Franklin Gothic Book"/>
                <a:cs typeface="Franklin Gothic Book"/>
              </a:rPr>
              <a:t> </a:t>
            </a:r>
            <a:r>
              <a:rPr sz="1800" dirty="0">
                <a:latin typeface="Franklin Gothic Book"/>
                <a:cs typeface="Franklin Gothic Book"/>
              </a:rPr>
              <a:t>specific</a:t>
            </a:r>
            <a:r>
              <a:rPr sz="1800" spc="-50" dirty="0">
                <a:latin typeface="Franklin Gothic Book"/>
                <a:cs typeface="Franklin Gothic Book"/>
              </a:rPr>
              <a:t> </a:t>
            </a:r>
            <a:r>
              <a:rPr sz="1800" spc="-10" dirty="0">
                <a:latin typeface="Franklin Gothic Book"/>
                <a:cs typeface="Franklin Gothic Book"/>
              </a:rPr>
              <a:t>covered</a:t>
            </a:r>
            <a:r>
              <a:rPr sz="1800" spc="-45" dirty="0">
                <a:latin typeface="Franklin Gothic Book"/>
                <a:cs typeface="Franklin Gothic Book"/>
              </a:rPr>
              <a:t> </a:t>
            </a:r>
            <a:r>
              <a:rPr sz="1800" dirty="0">
                <a:latin typeface="Franklin Gothic Book"/>
                <a:cs typeface="Franklin Gothic Book"/>
              </a:rPr>
              <a:t>defense</a:t>
            </a:r>
            <a:r>
              <a:rPr sz="1800" spc="-50" dirty="0">
                <a:latin typeface="Franklin Gothic Book"/>
                <a:cs typeface="Franklin Gothic Book"/>
              </a:rPr>
              <a:t> </a:t>
            </a:r>
            <a:r>
              <a:rPr sz="1800" dirty="0">
                <a:latin typeface="Franklin Gothic Book"/>
                <a:cs typeface="Franklin Gothic Book"/>
              </a:rPr>
              <a:t>information</a:t>
            </a:r>
            <a:r>
              <a:rPr sz="1800" spc="-50" dirty="0">
                <a:latin typeface="Franklin Gothic Book"/>
                <a:cs typeface="Franklin Gothic Book"/>
              </a:rPr>
              <a:t> </a:t>
            </a:r>
            <a:r>
              <a:rPr sz="1800" dirty="0">
                <a:latin typeface="Franklin Gothic Book"/>
                <a:cs typeface="Franklin Gothic Book"/>
              </a:rPr>
              <a:t>that</a:t>
            </a:r>
            <a:r>
              <a:rPr sz="1800" spc="-50" dirty="0">
                <a:latin typeface="Franklin Gothic Book"/>
                <a:cs typeface="Franklin Gothic Book"/>
              </a:rPr>
              <a:t> </a:t>
            </a:r>
            <a:r>
              <a:rPr sz="1800" dirty="0">
                <a:latin typeface="Franklin Gothic Book"/>
                <a:cs typeface="Franklin Gothic Book"/>
              </a:rPr>
              <a:t>may</a:t>
            </a:r>
            <a:r>
              <a:rPr sz="1800" spc="-60" dirty="0">
                <a:latin typeface="Franklin Gothic Book"/>
                <a:cs typeface="Franklin Gothic Book"/>
              </a:rPr>
              <a:t> </a:t>
            </a:r>
            <a:r>
              <a:rPr sz="1800" dirty="0">
                <a:latin typeface="Franklin Gothic Book"/>
                <a:cs typeface="Franklin Gothic Book"/>
              </a:rPr>
              <a:t>have</a:t>
            </a:r>
            <a:r>
              <a:rPr sz="1800" spc="-60" dirty="0">
                <a:latin typeface="Franklin Gothic Book"/>
                <a:cs typeface="Franklin Gothic Book"/>
              </a:rPr>
              <a:t> </a:t>
            </a:r>
            <a:r>
              <a:rPr sz="1800" dirty="0">
                <a:latin typeface="Franklin Gothic Book"/>
                <a:cs typeface="Franklin Gothic Book"/>
              </a:rPr>
              <a:t>been</a:t>
            </a:r>
            <a:r>
              <a:rPr sz="1800" spc="-50" dirty="0">
                <a:latin typeface="Franklin Gothic Book"/>
                <a:cs typeface="Franklin Gothic Book"/>
              </a:rPr>
              <a:t> </a:t>
            </a:r>
            <a:r>
              <a:rPr sz="1800" dirty="0">
                <a:latin typeface="Franklin Gothic Book"/>
                <a:cs typeface="Franklin Gothic Book"/>
              </a:rPr>
              <a:t>lost</a:t>
            </a:r>
            <a:r>
              <a:rPr sz="1800" spc="-60" dirty="0">
                <a:latin typeface="Franklin Gothic Book"/>
                <a:cs typeface="Franklin Gothic Book"/>
              </a:rPr>
              <a:t> </a:t>
            </a:r>
            <a:r>
              <a:rPr sz="1800" dirty="0">
                <a:latin typeface="Franklin Gothic Book"/>
                <a:cs typeface="Franklin Gothic Book"/>
              </a:rPr>
              <a:t>or</a:t>
            </a:r>
            <a:r>
              <a:rPr sz="1800" spc="-55" dirty="0">
                <a:latin typeface="Franklin Gothic Book"/>
                <a:cs typeface="Franklin Gothic Book"/>
              </a:rPr>
              <a:t> </a:t>
            </a:r>
            <a:r>
              <a:rPr sz="1800" spc="-10" dirty="0">
                <a:latin typeface="Franklin Gothic Book"/>
                <a:cs typeface="Franklin Gothic Book"/>
              </a:rPr>
              <a:t>compromised.</a:t>
            </a:r>
            <a:endParaRPr sz="1800">
              <a:latin typeface="Franklin Gothic Book"/>
              <a:cs typeface="Franklin Gothic 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95488" y="6153934"/>
            <a:ext cx="85725" cy="147955"/>
          </a:xfrm>
          <a:prstGeom prst="rect">
            <a:avLst/>
          </a:prstGeom>
        </p:spPr>
        <p:txBody>
          <a:bodyPr vert="horz" wrap="square" lIns="0" tIns="12700" rIns="0" bIns="0" rtlCol="0">
            <a:spAutoFit/>
          </a:bodyPr>
          <a:lstStyle/>
          <a:p>
            <a:pPr marL="12700">
              <a:lnSpc>
                <a:spcPct val="100000"/>
              </a:lnSpc>
              <a:spcBef>
                <a:spcPts val="100"/>
              </a:spcBef>
            </a:pPr>
            <a:r>
              <a:rPr sz="800" spc="-50" dirty="0">
                <a:latin typeface="Franklin Gothic Book"/>
                <a:cs typeface="Franklin Gothic Book"/>
              </a:rPr>
              <a:t>5</a:t>
            </a:r>
            <a:endParaRPr sz="800">
              <a:latin typeface="Franklin Gothic Book"/>
              <a:cs typeface="Franklin Gothic Book"/>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
        <p:nvSpPr>
          <p:cNvPr id="3" name="object 3"/>
          <p:cNvSpPr txBox="1">
            <a:spLocks noGrp="1"/>
          </p:cNvSpPr>
          <p:nvPr>
            <p:ph type="title"/>
          </p:nvPr>
        </p:nvSpPr>
        <p:spPr>
          <a:xfrm>
            <a:off x="1460276" y="1318323"/>
            <a:ext cx="9269730" cy="635000"/>
          </a:xfrm>
          <a:prstGeom prst="rect">
            <a:avLst/>
          </a:prstGeom>
        </p:spPr>
        <p:txBody>
          <a:bodyPr vert="horz" wrap="square" lIns="0" tIns="12065" rIns="0" bIns="0" rtlCol="0">
            <a:spAutoFit/>
          </a:bodyPr>
          <a:lstStyle/>
          <a:p>
            <a:pPr marL="12700">
              <a:lnSpc>
                <a:spcPct val="100000"/>
              </a:lnSpc>
              <a:spcBef>
                <a:spcPts val="95"/>
              </a:spcBef>
            </a:pPr>
            <a:r>
              <a:rPr dirty="0"/>
              <a:t>What</a:t>
            </a:r>
            <a:r>
              <a:rPr spc="-65" dirty="0"/>
              <a:t> </a:t>
            </a:r>
            <a:r>
              <a:rPr dirty="0"/>
              <a:t>to</a:t>
            </a:r>
            <a:r>
              <a:rPr spc="-60" dirty="0"/>
              <a:t> </a:t>
            </a:r>
            <a:r>
              <a:rPr dirty="0"/>
              <a:t>Report</a:t>
            </a:r>
            <a:r>
              <a:rPr spc="-80" dirty="0"/>
              <a:t> </a:t>
            </a:r>
            <a:r>
              <a:rPr dirty="0"/>
              <a:t>to</a:t>
            </a:r>
            <a:r>
              <a:rPr spc="-60" dirty="0"/>
              <a:t> </a:t>
            </a:r>
            <a:r>
              <a:rPr dirty="0"/>
              <a:t>the</a:t>
            </a:r>
            <a:r>
              <a:rPr spc="-65" dirty="0"/>
              <a:t> </a:t>
            </a:r>
            <a:r>
              <a:rPr dirty="0"/>
              <a:t>Federal</a:t>
            </a:r>
            <a:r>
              <a:rPr spc="-80" dirty="0"/>
              <a:t> </a:t>
            </a:r>
            <a:r>
              <a:rPr spc="-10" dirty="0"/>
              <a:t>Government</a:t>
            </a:r>
          </a:p>
        </p:txBody>
      </p:sp>
      <p:sp>
        <p:nvSpPr>
          <p:cNvPr id="4" name="object 4"/>
          <p:cNvSpPr txBox="1"/>
          <p:nvPr/>
        </p:nvSpPr>
        <p:spPr>
          <a:xfrm>
            <a:off x="1075524" y="2144708"/>
            <a:ext cx="9998710" cy="3853815"/>
          </a:xfrm>
          <a:prstGeom prst="rect">
            <a:avLst/>
          </a:prstGeom>
        </p:spPr>
        <p:txBody>
          <a:bodyPr vert="horz" wrap="square" lIns="0" tIns="69215" rIns="0" bIns="0" rtlCol="0">
            <a:spAutoFit/>
          </a:bodyPr>
          <a:lstStyle/>
          <a:p>
            <a:pPr marL="12700" marR="5080" indent="-635">
              <a:lnSpc>
                <a:spcPct val="79200"/>
              </a:lnSpc>
              <a:spcBef>
                <a:spcPts val="545"/>
              </a:spcBef>
            </a:pPr>
            <a:r>
              <a:rPr sz="1800" i="1" u="sng" spc="-60" dirty="0">
                <a:uFill>
                  <a:solidFill>
                    <a:srgbClr val="000000"/>
                  </a:solidFill>
                </a:uFill>
                <a:latin typeface="Franklin Gothic Book"/>
                <a:cs typeface="Franklin Gothic Book"/>
              </a:rPr>
              <a:t>DHS</a:t>
            </a:r>
            <a:r>
              <a:rPr sz="1800" i="1" u="sng" spc="-55" dirty="0">
                <a:uFill>
                  <a:solidFill>
                    <a:srgbClr val="000000"/>
                  </a:solidFill>
                </a:uFill>
                <a:latin typeface="Franklin Gothic Book"/>
                <a:cs typeface="Franklin Gothic Book"/>
              </a:rPr>
              <a:t> </a:t>
            </a:r>
            <a:r>
              <a:rPr sz="1800" i="1" u="sng" spc="-20" dirty="0">
                <a:uFill>
                  <a:solidFill>
                    <a:srgbClr val="000000"/>
                  </a:solidFill>
                </a:uFill>
                <a:latin typeface="Franklin Gothic Book"/>
                <a:cs typeface="Franklin Gothic Book"/>
              </a:rPr>
              <a:t>Definition:</a:t>
            </a:r>
            <a:r>
              <a:rPr sz="1800" i="1" u="sng" spc="300" dirty="0">
                <a:uFill>
                  <a:solidFill>
                    <a:srgbClr val="000000"/>
                  </a:solidFill>
                </a:uFill>
                <a:latin typeface="Franklin Gothic Book"/>
                <a:cs typeface="Franklin Gothic Book"/>
              </a:rPr>
              <a:t> </a:t>
            </a:r>
            <a:r>
              <a:rPr sz="1700" dirty="0">
                <a:latin typeface="Franklin Gothic Book"/>
                <a:cs typeface="Franklin Gothic Book"/>
              </a:rPr>
              <a:t>A</a:t>
            </a:r>
            <a:r>
              <a:rPr sz="1700" spc="-45" dirty="0">
                <a:latin typeface="Franklin Gothic Book"/>
                <a:cs typeface="Franklin Gothic Book"/>
              </a:rPr>
              <a:t> </a:t>
            </a:r>
            <a:r>
              <a:rPr sz="1700" dirty="0">
                <a:latin typeface="Franklin Gothic Book"/>
                <a:cs typeface="Franklin Gothic Book"/>
              </a:rPr>
              <a:t>cyber</a:t>
            </a:r>
            <a:r>
              <a:rPr sz="1700" spc="-50" dirty="0">
                <a:latin typeface="Franklin Gothic Book"/>
                <a:cs typeface="Franklin Gothic Book"/>
              </a:rPr>
              <a:t> </a:t>
            </a:r>
            <a:r>
              <a:rPr sz="1700" dirty="0">
                <a:latin typeface="Franklin Gothic Book"/>
                <a:cs typeface="Franklin Gothic Book"/>
              </a:rPr>
              <a:t>incident</a:t>
            </a:r>
            <a:r>
              <a:rPr sz="1700" spc="-40" dirty="0">
                <a:latin typeface="Franklin Gothic Book"/>
                <a:cs typeface="Franklin Gothic Book"/>
              </a:rPr>
              <a:t> </a:t>
            </a:r>
            <a:r>
              <a:rPr sz="1700" dirty="0">
                <a:latin typeface="Franklin Gothic Book"/>
                <a:cs typeface="Franklin Gothic Book"/>
              </a:rPr>
              <a:t>is</a:t>
            </a:r>
            <a:r>
              <a:rPr sz="1700" spc="-45" dirty="0">
                <a:latin typeface="Franklin Gothic Book"/>
                <a:cs typeface="Franklin Gothic Book"/>
              </a:rPr>
              <a:t> </a:t>
            </a:r>
            <a:r>
              <a:rPr sz="1700" dirty="0">
                <a:latin typeface="Franklin Gothic Book"/>
                <a:cs typeface="Franklin Gothic Book"/>
              </a:rPr>
              <a:t>an</a:t>
            </a:r>
            <a:r>
              <a:rPr sz="1700" spc="-25" dirty="0">
                <a:latin typeface="Franklin Gothic Book"/>
                <a:cs typeface="Franklin Gothic Book"/>
              </a:rPr>
              <a:t> </a:t>
            </a:r>
            <a:r>
              <a:rPr sz="1700" dirty="0">
                <a:latin typeface="Franklin Gothic Book"/>
                <a:cs typeface="Franklin Gothic Book"/>
              </a:rPr>
              <a:t>event</a:t>
            </a:r>
            <a:r>
              <a:rPr sz="1700" spc="-30" dirty="0">
                <a:latin typeface="Franklin Gothic Book"/>
                <a:cs typeface="Franklin Gothic Book"/>
              </a:rPr>
              <a:t> </a:t>
            </a:r>
            <a:r>
              <a:rPr sz="1700" dirty="0">
                <a:latin typeface="Franklin Gothic Book"/>
                <a:cs typeface="Franklin Gothic Book"/>
              </a:rPr>
              <a:t>that</a:t>
            </a:r>
            <a:r>
              <a:rPr sz="1700" spc="-40" dirty="0">
                <a:latin typeface="Franklin Gothic Book"/>
                <a:cs typeface="Franklin Gothic Book"/>
              </a:rPr>
              <a:t> </a:t>
            </a:r>
            <a:r>
              <a:rPr sz="1700" dirty="0">
                <a:latin typeface="Franklin Gothic Book"/>
                <a:cs typeface="Franklin Gothic Book"/>
              </a:rPr>
              <a:t>could</a:t>
            </a:r>
            <a:r>
              <a:rPr sz="1700" spc="-50" dirty="0">
                <a:latin typeface="Franklin Gothic Book"/>
                <a:cs typeface="Franklin Gothic Book"/>
              </a:rPr>
              <a:t> </a:t>
            </a:r>
            <a:r>
              <a:rPr sz="1700" dirty="0">
                <a:latin typeface="Franklin Gothic Book"/>
                <a:cs typeface="Franklin Gothic Book"/>
              </a:rPr>
              <a:t>jeopardize</a:t>
            </a:r>
            <a:r>
              <a:rPr sz="1700" spc="-50" dirty="0">
                <a:latin typeface="Franklin Gothic Book"/>
                <a:cs typeface="Franklin Gothic Book"/>
              </a:rPr>
              <a:t> </a:t>
            </a:r>
            <a:r>
              <a:rPr sz="1700" dirty="0">
                <a:latin typeface="Franklin Gothic Book"/>
                <a:cs typeface="Franklin Gothic Book"/>
              </a:rPr>
              <a:t>the</a:t>
            </a:r>
            <a:r>
              <a:rPr sz="1700" spc="-45" dirty="0">
                <a:latin typeface="Franklin Gothic Book"/>
                <a:cs typeface="Franklin Gothic Book"/>
              </a:rPr>
              <a:t> </a:t>
            </a:r>
            <a:r>
              <a:rPr sz="1700" spc="-10" dirty="0">
                <a:latin typeface="Franklin Gothic Book"/>
                <a:cs typeface="Franklin Gothic Book"/>
              </a:rPr>
              <a:t>confidentiality,</a:t>
            </a:r>
            <a:r>
              <a:rPr sz="1700" spc="-60" dirty="0">
                <a:latin typeface="Franklin Gothic Book"/>
                <a:cs typeface="Franklin Gothic Book"/>
              </a:rPr>
              <a:t> </a:t>
            </a:r>
            <a:r>
              <a:rPr sz="1700" spc="-10" dirty="0">
                <a:latin typeface="Franklin Gothic Book"/>
                <a:cs typeface="Franklin Gothic Book"/>
              </a:rPr>
              <a:t>integrity,</a:t>
            </a:r>
            <a:r>
              <a:rPr sz="1700" spc="-65" dirty="0">
                <a:latin typeface="Franklin Gothic Book"/>
                <a:cs typeface="Franklin Gothic Book"/>
              </a:rPr>
              <a:t> </a:t>
            </a:r>
            <a:r>
              <a:rPr sz="1700" dirty="0">
                <a:latin typeface="Franklin Gothic Book"/>
                <a:cs typeface="Franklin Gothic Book"/>
              </a:rPr>
              <a:t>or</a:t>
            </a:r>
            <a:r>
              <a:rPr sz="1700" spc="-30" dirty="0">
                <a:latin typeface="Franklin Gothic Book"/>
                <a:cs typeface="Franklin Gothic Book"/>
              </a:rPr>
              <a:t> </a:t>
            </a:r>
            <a:r>
              <a:rPr sz="1700" spc="-10" dirty="0">
                <a:latin typeface="Franklin Gothic Book"/>
                <a:cs typeface="Franklin Gothic Book"/>
              </a:rPr>
              <a:t>availability</a:t>
            </a:r>
            <a:r>
              <a:rPr sz="1700" spc="-70" dirty="0">
                <a:latin typeface="Franklin Gothic Book"/>
                <a:cs typeface="Franklin Gothic Book"/>
              </a:rPr>
              <a:t> </a:t>
            </a:r>
            <a:r>
              <a:rPr sz="1700" spc="-25" dirty="0">
                <a:latin typeface="Franklin Gothic Book"/>
                <a:cs typeface="Franklin Gothic Book"/>
              </a:rPr>
              <a:t>of </a:t>
            </a:r>
            <a:r>
              <a:rPr sz="1700" dirty="0">
                <a:latin typeface="Franklin Gothic Book"/>
                <a:cs typeface="Franklin Gothic Book"/>
              </a:rPr>
              <a:t>digital</a:t>
            </a:r>
            <a:r>
              <a:rPr sz="1700" spc="-25" dirty="0">
                <a:latin typeface="Franklin Gothic Book"/>
                <a:cs typeface="Franklin Gothic Book"/>
              </a:rPr>
              <a:t> </a:t>
            </a:r>
            <a:r>
              <a:rPr sz="1700" spc="-10" dirty="0">
                <a:latin typeface="Franklin Gothic Book"/>
                <a:cs typeface="Franklin Gothic Book"/>
              </a:rPr>
              <a:t>information</a:t>
            </a:r>
            <a:r>
              <a:rPr sz="1700" spc="-25" dirty="0">
                <a:latin typeface="Franklin Gothic Book"/>
                <a:cs typeface="Franklin Gothic Book"/>
              </a:rPr>
              <a:t> </a:t>
            </a:r>
            <a:r>
              <a:rPr sz="1700" dirty="0">
                <a:latin typeface="Franklin Gothic Book"/>
                <a:cs typeface="Franklin Gothic Book"/>
              </a:rPr>
              <a:t>or</a:t>
            </a:r>
            <a:r>
              <a:rPr sz="1700" spc="5" dirty="0">
                <a:latin typeface="Franklin Gothic Book"/>
                <a:cs typeface="Franklin Gothic Book"/>
              </a:rPr>
              <a:t> </a:t>
            </a:r>
            <a:r>
              <a:rPr sz="1700" spc="-10" dirty="0">
                <a:latin typeface="Franklin Gothic Book"/>
                <a:cs typeface="Franklin Gothic Book"/>
              </a:rPr>
              <a:t>information</a:t>
            </a:r>
            <a:r>
              <a:rPr sz="1700" spc="-25" dirty="0">
                <a:latin typeface="Franklin Gothic Book"/>
                <a:cs typeface="Franklin Gothic Book"/>
              </a:rPr>
              <a:t> </a:t>
            </a:r>
            <a:r>
              <a:rPr sz="1700" spc="-10" dirty="0">
                <a:latin typeface="Franklin Gothic Book"/>
                <a:cs typeface="Franklin Gothic Book"/>
              </a:rPr>
              <a:t>systems.</a:t>
            </a:r>
            <a:endParaRPr sz="1700">
              <a:latin typeface="Franklin Gothic Book"/>
              <a:cs typeface="Franklin Gothic Book"/>
            </a:endParaRPr>
          </a:p>
          <a:p>
            <a:pPr>
              <a:lnSpc>
                <a:spcPct val="100000"/>
              </a:lnSpc>
              <a:spcBef>
                <a:spcPts val="1650"/>
              </a:spcBef>
            </a:pPr>
            <a:endParaRPr sz="1700">
              <a:latin typeface="Franklin Gothic Book"/>
              <a:cs typeface="Franklin Gothic Book"/>
            </a:endParaRPr>
          </a:p>
          <a:p>
            <a:pPr marL="12700" marR="386715">
              <a:lnSpc>
                <a:spcPct val="79600"/>
              </a:lnSpc>
            </a:pPr>
            <a:r>
              <a:rPr sz="1800" i="1" u="sng" spc="-80" dirty="0">
                <a:uFill>
                  <a:solidFill>
                    <a:srgbClr val="000000"/>
                  </a:solidFill>
                </a:uFill>
                <a:latin typeface="Franklin Gothic Book"/>
                <a:cs typeface="Franklin Gothic Book"/>
              </a:rPr>
              <a:t>DFARS</a:t>
            </a:r>
            <a:r>
              <a:rPr sz="1800" i="1" u="sng" spc="-55" dirty="0">
                <a:uFill>
                  <a:solidFill>
                    <a:srgbClr val="000000"/>
                  </a:solidFill>
                </a:uFill>
                <a:latin typeface="Franklin Gothic Book"/>
                <a:cs typeface="Franklin Gothic Book"/>
              </a:rPr>
              <a:t> </a:t>
            </a:r>
            <a:r>
              <a:rPr sz="1800" i="1" u="sng" spc="-70" dirty="0">
                <a:uFill>
                  <a:solidFill>
                    <a:srgbClr val="000000"/>
                  </a:solidFill>
                </a:uFill>
                <a:latin typeface="Franklin Gothic Book"/>
                <a:cs typeface="Franklin Gothic Book"/>
              </a:rPr>
              <a:t>7012</a:t>
            </a:r>
            <a:r>
              <a:rPr sz="1800" i="1" u="sng" spc="-60" dirty="0">
                <a:uFill>
                  <a:solidFill>
                    <a:srgbClr val="000000"/>
                  </a:solidFill>
                </a:uFill>
                <a:latin typeface="Franklin Gothic Book"/>
                <a:cs typeface="Franklin Gothic Book"/>
              </a:rPr>
              <a:t> </a:t>
            </a:r>
            <a:r>
              <a:rPr sz="1800" i="1" u="sng" spc="-20" dirty="0">
                <a:uFill>
                  <a:solidFill>
                    <a:srgbClr val="000000"/>
                  </a:solidFill>
                </a:uFill>
                <a:latin typeface="Franklin Gothic Book"/>
                <a:cs typeface="Franklin Gothic Book"/>
              </a:rPr>
              <a:t>Definition</a:t>
            </a:r>
            <a:r>
              <a:rPr sz="1800" i="1" u="sng" spc="245" dirty="0">
                <a:uFill>
                  <a:solidFill>
                    <a:srgbClr val="000000"/>
                  </a:solidFill>
                </a:uFill>
                <a:latin typeface="Franklin Gothic Book"/>
                <a:cs typeface="Franklin Gothic Book"/>
              </a:rPr>
              <a:t> </a:t>
            </a:r>
            <a:r>
              <a:rPr sz="1700" dirty="0">
                <a:latin typeface="Franklin Gothic Book"/>
                <a:cs typeface="Franklin Gothic Book"/>
              </a:rPr>
              <a:t>“Cyber</a:t>
            </a:r>
            <a:r>
              <a:rPr sz="1700" spc="-55" dirty="0">
                <a:latin typeface="Franklin Gothic Book"/>
                <a:cs typeface="Franklin Gothic Book"/>
              </a:rPr>
              <a:t> </a:t>
            </a:r>
            <a:r>
              <a:rPr sz="1700" dirty="0">
                <a:latin typeface="Franklin Gothic Book"/>
                <a:cs typeface="Franklin Gothic Book"/>
              </a:rPr>
              <a:t>incident”</a:t>
            </a:r>
            <a:r>
              <a:rPr sz="1700" spc="-65" dirty="0">
                <a:latin typeface="Franklin Gothic Book"/>
                <a:cs typeface="Franklin Gothic Book"/>
              </a:rPr>
              <a:t> </a:t>
            </a:r>
            <a:r>
              <a:rPr sz="1700" dirty="0">
                <a:latin typeface="Franklin Gothic Book"/>
                <a:cs typeface="Franklin Gothic Book"/>
              </a:rPr>
              <a:t>means</a:t>
            </a:r>
            <a:r>
              <a:rPr sz="1700" spc="-45" dirty="0">
                <a:latin typeface="Franklin Gothic Book"/>
                <a:cs typeface="Franklin Gothic Book"/>
              </a:rPr>
              <a:t> </a:t>
            </a:r>
            <a:r>
              <a:rPr sz="1700" dirty="0">
                <a:latin typeface="Franklin Gothic Book"/>
                <a:cs typeface="Franklin Gothic Book"/>
              </a:rPr>
              <a:t>actions</a:t>
            </a:r>
            <a:r>
              <a:rPr sz="1700" spc="-60" dirty="0">
                <a:latin typeface="Franklin Gothic Book"/>
                <a:cs typeface="Franklin Gothic Book"/>
              </a:rPr>
              <a:t> </a:t>
            </a:r>
            <a:r>
              <a:rPr sz="1700" dirty="0">
                <a:latin typeface="Franklin Gothic Book"/>
                <a:cs typeface="Franklin Gothic Book"/>
              </a:rPr>
              <a:t>taken</a:t>
            </a:r>
            <a:r>
              <a:rPr sz="1700" spc="-45" dirty="0">
                <a:latin typeface="Franklin Gothic Book"/>
                <a:cs typeface="Franklin Gothic Book"/>
              </a:rPr>
              <a:t> </a:t>
            </a:r>
            <a:r>
              <a:rPr sz="1700" dirty="0">
                <a:latin typeface="Franklin Gothic Book"/>
                <a:cs typeface="Franklin Gothic Book"/>
              </a:rPr>
              <a:t>through</a:t>
            </a:r>
            <a:r>
              <a:rPr sz="1700" spc="-65" dirty="0">
                <a:latin typeface="Franklin Gothic Book"/>
                <a:cs typeface="Franklin Gothic Book"/>
              </a:rPr>
              <a:t> </a:t>
            </a:r>
            <a:r>
              <a:rPr sz="1700" dirty="0">
                <a:latin typeface="Franklin Gothic Book"/>
                <a:cs typeface="Franklin Gothic Book"/>
              </a:rPr>
              <a:t>the</a:t>
            </a:r>
            <a:r>
              <a:rPr sz="1700" spc="-60" dirty="0">
                <a:latin typeface="Franklin Gothic Book"/>
                <a:cs typeface="Franklin Gothic Book"/>
              </a:rPr>
              <a:t> </a:t>
            </a:r>
            <a:r>
              <a:rPr sz="1700" dirty="0">
                <a:latin typeface="Franklin Gothic Book"/>
                <a:cs typeface="Franklin Gothic Book"/>
              </a:rPr>
              <a:t>use</a:t>
            </a:r>
            <a:r>
              <a:rPr sz="1700" spc="-35" dirty="0">
                <a:latin typeface="Franklin Gothic Book"/>
                <a:cs typeface="Franklin Gothic Book"/>
              </a:rPr>
              <a:t> </a:t>
            </a:r>
            <a:r>
              <a:rPr sz="1700" dirty="0">
                <a:latin typeface="Franklin Gothic Book"/>
                <a:cs typeface="Franklin Gothic Book"/>
              </a:rPr>
              <a:t>of</a:t>
            </a:r>
            <a:r>
              <a:rPr sz="1700" spc="-40" dirty="0">
                <a:latin typeface="Franklin Gothic Book"/>
                <a:cs typeface="Franklin Gothic Book"/>
              </a:rPr>
              <a:t> </a:t>
            </a:r>
            <a:r>
              <a:rPr sz="1700" spc="-10" dirty="0">
                <a:latin typeface="Franklin Gothic Book"/>
                <a:cs typeface="Franklin Gothic Book"/>
              </a:rPr>
              <a:t>computer</a:t>
            </a:r>
            <a:r>
              <a:rPr sz="1700" spc="-65" dirty="0">
                <a:latin typeface="Franklin Gothic Book"/>
                <a:cs typeface="Franklin Gothic Book"/>
              </a:rPr>
              <a:t> </a:t>
            </a:r>
            <a:r>
              <a:rPr sz="1700" dirty="0">
                <a:latin typeface="Franklin Gothic Book"/>
                <a:cs typeface="Franklin Gothic Book"/>
              </a:rPr>
              <a:t>networks</a:t>
            </a:r>
            <a:r>
              <a:rPr sz="1700" spc="-45" dirty="0">
                <a:latin typeface="Franklin Gothic Book"/>
                <a:cs typeface="Franklin Gothic Book"/>
              </a:rPr>
              <a:t> </a:t>
            </a:r>
            <a:r>
              <a:rPr sz="1700" spc="-20" dirty="0">
                <a:latin typeface="Franklin Gothic Book"/>
                <a:cs typeface="Franklin Gothic Book"/>
              </a:rPr>
              <a:t>that </a:t>
            </a:r>
            <a:r>
              <a:rPr sz="1700" dirty="0">
                <a:latin typeface="Franklin Gothic Book"/>
                <a:cs typeface="Franklin Gothic Book"/>
              </a:rPr>
              <a:t>result</a:t>
            </a:r>
            <a:r>
              <a:rPr sz="1700" spc="-35" dirty="0">
                <a:latin typeface="Franklin Gothic Book"/>
                <a:cs typeface="Franklin Gothic Book"/>
              </a:rPr>
              <a:t> </a:t>
            </a:r>
            <a:r>
              <a:rPr sz="1700" dirty="0">
                <a:latin typeface="Franklin Gothic Book"/>
                <a:cs typeface="Franklin Gothic Book"/>
              </a:rPr>
              <a:t>in</a:t>
            </a:r>
            <a:r>
              <a:rPr sz="1700" spc="-20" dirty="0">
                <a:latin typeface="Franklin Gothic Book"/>
                <a:cs typeface="Franklin Gothic Book"/>
              </a:rPr>
              <a:t> </a:t>
            </a:r>
            <a:r>
              <a:rPr sz="1700" dirty="0">
                <a:latin typeface="Franklin Gothic Book"/>
                <a:cs typeface="Franklin Gothic Book"/>
              </a:rPr>
              <a:t>a</a:t>
            </a:r>
            <a:r>
              <a:rPr sz="1700" spc="-25" dirty="0">
                <a:latin typeface="Franklin Gothic Book"/>
                <a:cs typeface="Franklin Gothic Book"/>
              </a:rPr>
              <a:t> </a:t>
            </a:r>
            <a:r>
              <a:rPr sz="1700" spc="-10" dirty="0">
                <a:latin typeface="Franklin Gothic Book"/>
                <a:cs typeface="Franklin Gothic Book"/>
              </a:rPr>
              <a:t>compromise</a:t>
            </a:r>
            <a:r>
              <a:rPr sz="1700" spc="-45" dirty="0">
                <a:latin typeface="Franklin Gothic Book"/>
                <a:cs typeface="Franklin Gothic Book"/>
              </a:rPr>
              <a:t> </a:t>
            </a:r>
            <a:r>
              <a:rPr sz="1700" dirty="0">
                <a:latin typeface="Franklin Gothic Book"/>
                <a:cs typeface="Franklin Gothic Book"/>
              </a:rPr>
              <a:t>or</a:t>
            </a:r>
            <a:r>
              <a:rPr sz="1700" spc="-15" dirty="0">
                <a:latin typeface="Franklin Gothic Book"/>
                <a:cs typeface="Franklin Gothic Book"/>
              </a:rPr>
              <a:t> </a:t>
            </a:r>
            <a:r>
              <a:rPr sz="1700" dirty="0">
                <a:latin typeface="Franklin Gothic Book"/>
                <a:cs typeface="Franklin Gothic Book"/>
              </a:rPr>
              <a:t>an</a:t>
            </a:r>
            <a:r>
              <a:rPr sz="1700" spc="-20" dirty="0">
                <a:latin typeface="Franklin Gothic Book"/>
                <a:cs typeface="Franklin Gothic Book"/>
              </a:rPr>
              <a:t> </a:t>
            </a:r>
            <a:r>
              <a:rPr sz="1700" dirty="0">
                <a:latin typeface="Franklin Gothic Book"/>
                <a:cs typeface="Franklin Gothic Book"/>
              </a:rPr>
              <a:t>actual</a:t>
            </a:r>
            <a:r>
              <a:rPr sz="1700" spc="-30" dirty="0">
                <a:latin typeface="Franklin Gothic Book"/>
                <a:cs typeface="Franklin Gothic Book"/>
              </a:rPr>
              <a:t> </a:t>
            </a:r>
            <a:r>
              <a:rPr sz="1700" dirty="0">
                <a:latin typeface="Franklin Gothic Book"/>
                <a:cs typeface="Franklin Gothic Book"/>
              </a:rPr>
              <a:t>or</a:t>
            </a:r>
            <a:r>
              <a:rPr sz="1700" spc="-10" dirty="0">
                <a:latin typeface="Franklin Gothic Book"/>
                <a:cs typeface="Franklin Gothic Book"/>
              </a:rPr>
              <a:t> potentially</a:t>
            </a:r>
            <a:r>
              <a:rPr sz="1700" spc="-60" dirty="0">
                <a:latin typeface="Franklin Gothic Book"/>
                <a:cs typeface="Franklin Gothic Book"/>
              </a:rPr>
              <a:t> </a:t>
            </a:r>
            <a:r>
              <a:rPr sz="1700" dirty="0">
                <a:latin typeface="Franklin Gothic Book"/>
                <a:cs typeface="Franklin Gothic Book"/>
              </a:rPr>
              <a:t>adverse</a:t>
            </a:r>
            <a:r>
              <a:rPr sz="1700" spc="-40" dirty="0">
                <a:latin typeface="Franklin Gothic Book"/>
                <a:cs typeface="Franklin Gothic Book"/>
              </a:rPr>
              <a:t> </a:t>
            </a:r>
            <a:r>
              <a:rPr sz="1700" dirty="0">
                <a:latin typeface="Franklin Gothic Book"/>
                <a:cs typeface="Franklin Gothic Book"/>
              </a:rPr>
              <a:t>effect</a:t>
            </a:r>
            <a:r>
              <a:rPr sz="1700" spc="-20" dirty="0">
                <a:latin typeface="Franklin Gothic Book"/>
                <a:cs typeface="Franklin Gothic Book"/>
              </a:rPr>
              <a:t> </a:t>
            </a:r>
            <a:r>
              <a:rPr sz="1700" dirty="0">
                <a:latin typeface="Franklin Gothic Book"/>
                <a:cs typeface="Franklin Gothic Book"/>
              </a:rPr>
              <a:t>on</a:t>
            </a:r>
            <a:r>
              <a:rPr sz="1700" spc="-20" dirty="0">
                <a:latin typeface="Franklin Gothic Book"/>
                <a:cs typeface="Franklin Gothic Book"/>
              </a:rPr>
              <a:t> </a:t>
            </a:r>
            <a:r>
              <a:rPr sz="1700" dirty="0">
                <a:latin typeface="Franklin Gothic Book"/>
                <a:cs typeface="Franklin Gothic Book"/>
              </a:rPr>
              <a:t>an</a:t>
            </a:r>
            <a:r>
              <a:rPr sz="1700" spc="-10" dirty="0">
                <a:latin typeface="Franklin Gothic Book"/>
                <a:cs typeface="Franklin Gothic Book"/>
              </a:rPr>
              <a:t> information</a:t>
            </a:r>
            <a:r>
              <a:rPr sz="1700" spc="-60" dirty="0">
                <a:latin typeface="Franklin Gothic Book"/>
                <a:cs typeface="Franklin Gothic Book"/>
              </a:rPr>
              <a:t> </a:t>
            </a:r>
            <a:r>
              <a:rPr sz="1700" dirty="0">
                <a:latin typeface="Franklin Gothic Book"/>
                <a:cs typeface="Franklin Gothic Book"/>
              </a:rPr>
              <a:t>system</a:t>
            </a:r>
            <a:r>
              <a:rPr sz="1700" spc="-40" dirty="0">
                <a:latin typeface="Franklin Gothic Book"/>
                <a:cs typeface="Franklin Gothic Book"/>
              </a:rPr>
              <a:t> </a:t>
            </a:r>
            <a:r>
              <a:rPr sz="1700" dirty="0">
                <a:latin typeface="Franklin Gothic Book"/>
                <a:cs typeface="Franklin Gothic Book"/>
              </a:rPr>
              <a:t>and/or</a:t>
            </a:r>
            <a:r>
              <a:rPr sz="1700" spc="-15" dirty="0">
                <a:latin typeface="Franklin Gothic Book"/>
                <a:cs typeface="Franklin Gothic Book"/>
              </a:rPr>
              <a:t> </a:t>
            </a:r>
            <a:r>
              <a:rPr sz="1700" spc="-25" dirty="0">
                <a:latin typeface="Franklin Gothic Book"/>
                <a:cs typeface="Franklin Gothic Book"/>
              </a:rPr>
              <a:t>the </a:t>
            </a:r>
            <a:r>
              <a:rPr sz="1700" spc="-10" dirty="0">
                <a:latin typeface="Franklin Gothic Book"/>
                <a:cs typeface="Franklin Gothic Book"/>
              </a:rPr>
              <a:t>information</a:t>
            </a:r>
            <a:r>
              <a:rPr sz="1700" spc="-40" dirty="0">
                <a:latin typeface="Franklin Gothic Book"/>
                <a:cs typeface="Franklin Gothic Book"/>
              </a:rPr>
              <a:t> </a:t>
            </a:r>
            <a:r>
              <a:rPr sz="1700" dirty="0">
                <a:latin typeface="Franklin Gothic Book"/>
                <a:cs typeface="Franklin Gothic Book"/>
              </a:rPr>
              <a:t>residing</a:t>
            </a:r>
            <a:r>
              <a:rPr sz="1700" spc="-35" dirty="0">
                <a:latin typeface="Franklin Gothic Book"/>
                <a:cs typeface="Franklin Gothic Book"/>
              </a:rPr>
              <a:t> </a:t>
            </a:r>
            <a:r>
              <a:rPr sz="1700" spc="-10" dirty="0">
                <a:latin typeface="Franklin Gothic Book"/>
                <a:cs typeface="Franklin Gothic Book"/>
              </a:rPr>
              <a:t>therein.</a:t>
            </a:r>
            <a:endParaRPr sz="1700">
              <a:latin typeface="Franklin Gothic Book"/>
              <a:cs typeface="Franklin Gothic Book"/>
            </a:endParaRPr>
          </a:p>
          <a:p>
            <a:pPr>
              <a:lnSpc>
                <a:spcPct val="100000"/>
              </a:lnSpc>
              <a:spcBef>
                <a:spcPts val="1310"/>
              </a:spcBef>
            </a:pPr>
            <a:endParaRPr sz="1700">
              <a:latin typeface="Franklin Gothic Book"/>
              <a:cs typeface="Franklin Gothic Book"/>
            </a:endParaRPr>
          </a:p>
          <a:p>
            <a:pPr marL="12700">
              <a:lnSpc>
                <a:spcPct val="100000"/>
              </a:lnSpc>
              <a:spcBef>
                <a:spcPts val="5"/>
              </a:spcBef>
            </a:pPr>
            <a:r>
              <a:rPr sz="2000" dirty="0">
                <a:latin typeface="Franklin Gothic Book"/>
                <a:cs typeface="Franklin Gothic Book"/>
              </a:rPr>
              <a:t>Report</a:t>
            </a:r>
            <a:r>
              <a:rPr sz="2000" spc="-35" dirty="0">
                <a:latin typeface="Franklin Gothic Book"/>
                <a:cs typeface="Franklin Gothic Book"/>
              </a:rPr>
              <a:t> </a:t>
            </a:r>
            <a:r>
              <a:rPr sz="2000" dirty="0">
                <a:latin typeface="Franklin Gothic Book"/>
                <a:cs typeface="Franklin Gothic Book"/>
              </a:rPr>
              <a:t>all</a:t>
            </a:r>
            <a:r>
              <a:rPr sz="2000" spc="-10" dirty="0">
                <a:latin typeface="Franklin Gothic Book"/>
                <a:cs typeface="Franklin Gothic Book"/>
              </a:rPr>
              <a:t> </a:t>
            </a:r>
            <a:r>
              <a:rPr sz="2000" dirty="0">
                <a:latin typeface="Franklin Gothic Book"/>
                <a:cs typeface="Franklin Gothic Book"/>
              </a:rPr>
              <a:t>cyber</a:t>
            </a:r>
            <a:r>
              <a:rPr sz="2000" spc="-30" dirty="0">
                <a:latin typeface="Franklin Gothic Book"/>
                <a:cs typeface="Franklin Gothic Book"/>
              </a:rPr>
              <a:t> </a:t>
            </a:r>
            <a:r>
              <a:rPr sz="2000" dirty="0">
                <a:latin typeface="Franklin Gothic Book"/>
                <a:cs typeface="Franklin Gothic Book"/>
              </a:rPr>
              <a:t>incidents</a:t>
            </a:r>
            <a:r>
              <a:rPr sz="2000" spc="-35" dirty="0">
                <a:latin typeface="Franklin Gothic Book"/>
                <a:cs typeface="Franklin Gothic Book"/>
              </a:rPr>
              <a:t> </a:t>
            </a:r>
            <a:r>
              <a:rPr sz="2000" dirty="0">
                <a:latin typeface="Franklin Gothic Book"/>
                <a:cs typeface="Franklin Gothic Book"/>
              </a:rPr>
              <a:t>that</a:t>
            </a:r>
            <a:r>
              <a:rPr sz="2000" spc="-45" dirty="0">
                <a:latin typeface="Franklin Gothic Book"/>
                <a:cs typeface="Franklin Gothic Book"/>
              </a:rPr>
              <a:t> </a:t>
            </a:r>
            <a:r>
              <a:rPr sz="2000" spc="-20" dirty="0">
                <a:latin typeface="Franklin Gothic Book"/>
                <a:cs typeface="Franklin Gothic Book"/>
              </a:rPr>
              <a:t>may:</a:t>
            </a:r>
            <a:endParaRPr sz="2000">
              <a:latin typeface="Franklin Gothic Book"/>
              <a:cs typeface="Franklin Gothic Book"/>
            </a:endParaRPr>
          </a:p>
          <a:p>
            <a:pPr marL="756285" indent="-286385">
              <a:lnSpc>
                <a:spcPct val="100000"/>
              </a:lnSpc>
              <a:spcBef>
                <a:spcPts val="605"/>
              </a:spcBef>
              <a:buClr>
                <a:srgbClr val="B88E1F"/>
              </a:buClr>
              <a:buSzPct val="160000"/>
              <a:buFont typeface="Wingdings"/>
              <a:buChar char=""/>
              <a:tabLst>
                <a:tab pos="756285" algn="l"/>
              </a:tabLst>
            </a:pPr>
            <a:r>
              <a:rPr sz="1500" dirty="0">
                <a:latin typeface="Franklin Gothic Book"/>
                <a:cs typeface="Franklin Gothic Book"/>
              </a:rPr>
              <a:t>result</a:t>
            </a:r>
            <a:r>
              <a:rPr sz="1500" spc="-35" dirty="0">
                <a:latin typeface="Franklin Gothic Book"/>
                <a:cs typeface="Franklin Gothic Book"/>
              </a:rPr>
              <a:t> </a:t>
            </a:r>
            <a:r>
              <a:rPr sz="1500" dirty="0">
                <a:latin typeface="Franklin Gothic Book"/>
                <a:cs typeface="Franklin Gothic Book"/>
              </a:rPr>
              <a:t>in</a:t>
            </a:r>
            <a:r>
              <a:rPr sz="1500" spc="-10" dirty="0">
                <a:latin typeface="Franklin Gothic Book"/>
                <a:cs typeface="Franklin Gothic Book"/>
              </a:rPr>
              <a:t> </a:t>
            </a:r>
            <a:r>
              <a:rPr sz="1500" dirty="0">
                <a:latin typeface="Franklin Gothic Book"/>
                <a:cs typeface="Franklin Gothic Book"/>
              </a:rPr>
              <a:t>a</a:t>
            </a:r>
            <a:r>
              <a:rPr sz="1500" spc="10" dirty="0">
                <a:latin typeface="Franklin Gothic Book"/>
                <a:cs typeface="Franklin Gothic Book"/>
              </a:rPr>
              <a:t> </a:t>
            </a:r>
            <a:r>
              <a:rPr sz="1500" dirty="0">
                <a:latin typeface="Franklin Gothic Book"/>
                <a:cs typeface="Franklin Gothic Book"/>
              </a:rPr>
              <a:t>significant</a:t>
            </a:r>
            <a:r>
              <a:rPr sz="1500" spc="-35" dirty="0">
                <a:latin typeface="Franklin Gothic Book"/>
                <a:cs typeface="Franklin Gothic Book"/>
              </a:rPr>
              <a:t> </a:t>
            </a:r>
            <a:r>
              <a:rPr sz="1500" dirty="0">
                <a:latin typeface="Franklin Gothic Book"/>
                <a:cs typeface="Franklin Gothic Book"/>
              </a:rPr>
              <a:t>loss</a:t>
            </a:r>
            <a:r>
              <a:rPr sz="1500" spc="-25" dirty="0">
                <a:latin typeface="Franklin Gothic Book"/>
                <a:cs typeface="Franklin Gothic Book"/>
              </a:rPr>
              <a:t> </a:t>
            </a:r>
            <a:r>
              <a:rPr sz="1500" dirty="0">
                <a:latin typeface="Franklin Gothic Book"/>
                <a:cs typeface="Franklin Gothic Book"/>
              </a:rPr>
              <a:t>of</a:t>
            </a:r>
            <a:r>
              <a:rPr sz="1500" spc="-20" dirty="0">
                <a:latin typeface="Franklin Gothic Book"/>
                <a:cs typeface="Franklin Gothic Book"/>
              </a:rPr>
              <a:t> </a:t>
            </a:r>
            <a:r>
              <a:rPr sz="1500" dirty="0">
                <a:latin typeface="Franklin Gothic Book"/>
                <a:cs typeface="Franklin Gothic Book"/>
              </a:rPr>
              <a:t>data,</a:t>
            </a:r>
            <a:r>
              <a:rPr sz="1500" spc="-20" dirty="0">
                <a:latin typeface="Franklin Gothic Book"/>
                <a:cs typeface="Franklin Gothic Book"/>
              </a:rPr>
              <a:t> </a:t>
            </a:r>
            <a:r>
              <a:rPr sz="1500" dirty="0">
                <a:latin typeface="Franklin Gothic Book"/>
                <a:cs typeface="Franklin Gothic Book"/>
              </a:rPr>
              <a:t>system</a:t>
            </a:r>
            <a:r>
              <a:rPr sz="1500" spc="-35" dirty="0">
                <a:latin typeface="Franklin Gothic Book"/>
                <a:cs typeface="Franklin Gothic Book"/>
              </a:rPr>
              <a:t> </a:t>
            </a:r>
            <a:r>
              <a:rPr sz="1500" spc="-10" dirty="0">
                <a:latin typeface="Franklin Gothic Book"/>
                <a:cs typeface="Franklin Gothic Book"/>
              </a:rPr>
              <a:t>availability,</a:t>
            </a:r>
            <a:r>
              <a:rPr sz="1500" spc="-25" dirty="0">
                <a:latin typeface="Franklin Gothic Book"/>
                <a:cs typeface="Franklin Gothic Book"/>
              </a:rPr>
              <a:t> </a:t>
            </a:r>
            <a:r>
              <a:rPr sz="1500" dirty="0">
                <a:latin typeface="Franklin Gothic Book"/>
                <a:cs typeface="Franklin Gothic Book"/>
              </a:rPr>
              <a:t>or</a:t>
            </a:r>
            <a:r>
              <a:rPr sz="1500" spc="-15" dirty="0">
                <a:latin typeface="Franklin Gothic Book"/>
                <a:cs typeface="Franklin Gothic Book"/>
              </a:rPr>
              <a:t> </a:t>
            </a:r>
            <a:r>
              <a:rPr sz="1500" dirty="0">
                <a:latin typeface="Franklin Gothic Book"/>
                <a:cs typeface="Franklin Gothic Book"/>
              </a:rPr>
              <a:t>control</a:t>
            </a:r>
            <a:r>
              <a:rPr sz="1500" spc="-25" dirty="0">
                <a:latin typeface="Franklin Gothic Book"/>
                <a:cs typeface="Franklin Gothic Book"/>
              </a:rPr>
              <a:t> </a:t>
            </a:r>
            <a:r>
              <a:rPr sz="1500" dirty="0">
                <a:latin typeface="Franklin Gothic Book"/>
                <a:cs typeface="Franklin Gothic Book"/>
              </a:rPr>
              <a:t>of</a:t>
            </a:r>
            <a:r>
              <a:rPr sz="1500" spc="-20" dirty="0">
                <a:latin typeface="Franklin Gothic Book"/>
                <a:cs typeface="Franklin Gothic Book"/>
              </a:rPr>
              <a:t> </a:t>
            </a:r>
            <a:r>
              <a:rPr sz="1500" spc="-10" dirty="0">
                <a:latin typeface="Franklin Gothic Book"/>
                <a:cs typeface="Franklin Gothic Book"/>
              </a:rPr>
              <a:t>systems;</a:t>
            </a:r>
            <a:endParaRPr sz="1500">
              <a:latin typeface="Franklin Gothic Book"/>
              <a:cs typeface="Franklin Gothic Book"/>
            </a:endParaRPr>
          </a:p>
          <a:p>
            <a:pPr marL="756285" indent="-286385">
              <a:lnSpc>
                <a:spcPct val="100000"/>
              </a:lnSpc>
              <a:spcBef>
                <a:spcPts val="600"/>
              </a:spcBef>
              <a:buClr>
                <a:srgbClr val="B88E1F"/>
              </a:buClr>
              <a:buSzPct val="160000"/>
              <a:buFont typeface="Wingdings"/>
              <a:buChar char=""/>
              <a:tabLst>
                <a:tab pos="756285" algn="l"/>
              </a:tabLst>
            </a:pPr>
            <a:r>
              <a:rPr sz="1500" dirty="0">
                <a:latin typeface="Franklin Gothic Book"/>
                <a:cs typeface="Franklin Gothic Book"/>
              </a:rPr>
              <a:t>impact</a:t>
            </a:r>
            <a:r>
              <a:rPr sz="1500" spc="-30" dirty="0">
                <a:latin typeface="Franklin Gothic Book"/>
                <a:cs typeface="Franklin Gothic Book"/>
              </a:rPr>
              <a:t> </a:t>
            </a:r>
            <a:r>
              <a:rPr sz="1500" dirty="0">
                <a:latin typeface="Franklin Gothic Book"/>
                <a:cs typeface="Franklin Gothic Book"/>
              </a:rPr>
              <a:t>a</a:t>
            </a:r>
            <a:r>
              <a:rPr sz="1500" spc="10" dirty="0">
                <a:latin typeface="Franklin Gothic Book"/>
                <a:cs typeface="Franklin Gothic Book"/>
              </a:rPr>
              <a:t> </a:t>
            </a:r>
            <a:r>
              <a:rPr sz="1500" dirty="0">
                <a:latin typeface="Franklin Gothic Book"/>
                <a:cs typeface="Franklin Gothic Book"/>
              </a:rPr>
              <a:t>large</a:t>
            </a:r>
            <a:r>
              <a:rPr sz="1500" spc="-20" dirty="0">
                <a:latin typeface="Franklin Gothic Book"/>
                <a:cs typeface="Franklin Gothic Book"/>
              </a:rPr>
              <a:t> </a:t>
            </a:r>
            <a:r>
              <a:rPr sz="1500" dirty="0">
                <a:latin typeface="Franklin Gothic Book"/>
                <a:cs typeface="Franklin Gothic Book"/>
              </a:rPr>
              <a:t>number</a:t>
            </a:r>
            <a:r>
              <a:rPr sz="1500" spc="-25" dirty="0">
                <a:latin typeface="Franklin Gothic Book"/>
                <a:cs typeface="Franklin Gothic Book"/>
              </a:rPr>
              <a:t> </a:t>
            </a:r>
            <a:r>
              <a:rPr sz="1500" dirty="0">
                <a:latin typeface="Franklin Gothic Book"/>
                <a:cs typeface="Franklin Gothic Book"/>
              </a:rPr>
              <a:t>of</a:t>
            </a:r>
            <a:r>
              <a:rPr sz="1500" spc="-20" dirty="0">
                <a:latin typeface="Franklin Gothic Book"/>
                <a:cs typeface="Franklin Gothic Book"/>
              </a:rPr>
              <a:t> </a:t>
            </a:r>
            <a:r>
              <a:rPr sz="1500" spc="-10" dirty="0">
                <a:latin typeface="Franklin Gothic Book"/>
                <a:cs typeface="Franklin Gothic Book"/>
              </a:rPr>
              <a:t>victims;</a:t>
            </a:r>
            <a:endParaRPr sz="1500">
              <a:latin typeface="Franklin Gothic Book"/>
              <a:cs typeface="Franklin Gothic Book"/>
            </a:endParaRPr>
          </a:p>
          <a:p>
            <a:pPr marL="756285" indent="-286385">
              <a:lnSpc>
                <a:spcPct val="100000"/>
              </a:lnSpc>
              <a:spcBef>
                <a:spcPts val="600"/>
              </a:spcBef>
              <a:buClr>
                <a:srgbClr val="B88E1F"/>
              </a:buClr>
              <a:buSzPct val="160000"/>
              <a:buFont typeface="Wingdings"/>
              <a:buChar char=""/>
              <a:tabLst>
                <a:tab pos="756285" algn="l"/>
              </a:tabLst>
            </a:pPr>
            <a:r>
              <a:rPr sz="1500" dirty="0">
                <a:latin typeface="Franklin Gothic Book"/>
                <a:cs typeface="Franklin Gothic Book"/>
              </a:rPr>
              <a:t>indicate</a:t>
            </a:r>
            <a:r>
              <a:rPr sz="1500" spc="-40" dirty="0">
                <a:latin typeface="Franklin Gothic Book"/>
                <a:cs typeface="Franklin Gothic Book"/>
              </a:rPr>
              <a:t> </a:t>
            </a:r>
            <a:r>
              <a:rPr sz="1500" dirty="0">
                <a:latin typeface="Franklin Gothic Book"/>
                <a:cs typeface="Franklin Gothic Book"/>
              </a:rPr>
              <a:t>unauthorized</a:t>
            </a:r>
            <a:r>
              <a:rPr sz="1500" spc="-40" dirty="0">
                <a:latin typeface="Franklin Gothic Book"/>
                <a:cs typeface="Franklin Gothic Book"/>
              </a:rPr>
              <a:t> </a:t>
            </a:r>
            <a:r>
              <a:rPr sz="1500" dirty="0">
                <a:latin typeface="Franklin Gothic Book"/>
                <a:cs typeface="Franklin Gothic Book"/>
              </a:rPr>
              <a:t>access</a:t>
            </a:r>
            <a:r>
              <a:rPr sz="1500" spc="-40" dirty="0">
                <a:latin typeface="Franklin Gothic Book"/>
                <a:cs typeface="Franklin Gothic Book"/>
              </a:rPr>
              <a:t> </a:t>
            </a:r>
            <a:r>
              <a:rPr sz="1500" dirty="0">
                <a:latin typeface="Franklin Gothic Book"/>
                <a:cs typeface="Franklin Gothic Book"/>
              </a:rPr>
              <a:t>to,</a:t>
            </a:r>
            <a:r>
              <a:rPr sz="1500" spc="-25" dirty="0">
                <a:latin typeface="Franklin Gothic Book"/>
                <a:cs typeface="Franklin Gothic Book"/>
              </a:rPr>
              <a:t> </a:t>
            </a:r>
            <a:r>
              <a:rPr sz="1500" dirty="0">
                <a:latin typeface="Franklin Gothic Book"/>
                <a:cs typeface="Franklin Gothic Book"/>
              </a:rPr>
              <a:t>or</a:t>
            </a:r>
            <a:r>
              <a:rPr sz="1500" spc="-30" dirty="0">
                <a:latin typeface="Franklin Gothic Book"/>
                <a:cs typeface="Franklin Gothic Book"/>
              </a:rPr>
              <a:t> </a:t>
            </a:r>
            <a:r>
              <a:rPr sz="1500" dirty="0">
                <a:latin typeface="Franklin Gothic Book"/>
                <a:cs typeface="Franklin Gothic Book"/>
              </a:rPr>
              <a:t>malicious</a:t>
            </a:r>
            <a:r>
              <a:rPr sz="1500" spc="-35" dirty="0">
                <a:latin typeface="Franklin Gothic Book"/>
                <a:cs typeface="Franklin Gothic Book"/>
              </a:rPr>
              <a:t> </a:t>
            </a:r>
            <a:r>
              <a:rPr sz="1500" dirty="0">
                <a:latin typeface="Franklin Gothic Book"/>
                <a:cs typeface="Franklin Gothic Book"/>
              </a:rPr>
              <a:t>software</a:t>
            </a:r>
            <a:r>
              <a:rPr sz="1500" spc="-35" dirty="0">
                <a:latin typeface="Franklin Gothic Book"/>
                <a:cs typeface="Franklin Gothic Book"/>
              </a:rPr>
              <a:t> </a:t>
            </a:r>
            <a:r>
              <a:rPr sz="1500" dirty="0">
                <a:latin typeface="Franklin Gothic Book"/>
                <a:cs typeface="Franklin Gothic Book"/>
              </a:rPr>
              <a:t>present</a:t>
            </a:r>
            <a:r>
              <a:rPr sz="1500" spc="-45" dirty="0">
                <a:latin typeface="Franklin Gothic Book"/>
                <a:cs typeface="Franklin Gothic Book"/>
              </a:rPr>
              <a:t> </a:t>
            </a:r>
            <a:r>
              <a:rPr sz="1500" dirty="0">
                <a:latin typeface="Franklin Gothic Book"/>
                <a:cs typeface="Franklin Gothic Book"/>
              </a:rPr>
              <a:t>on,</a:t>
            </a:r>
            <a:r>
              <a:rPr sz="1500" spc="-35" dirty="0">
                <a:latin typeface="Franklin Gothic Book"/>
                <a:cs typeface="Franklin Gothic Book"/>
              </a:rPr>
              <a:t> </a:t>
            </a:r>
            <a:r>
              <a:rPr sz="1500" dirty="0">
                <a:latin typeface="Franklin Gothic Book"/>
                <a:cs typeface="Franklin Gothic Book"/>
              </a:rPr>
              <a:t>critical</a:t>
            </a:r>
            <a:r>
              <a:rPr sz="1500" spc="-35" dirty="0">
                <a:latin typeface="Franklin Gothic Book"/>
                <a:cs typeface="Franklin Gothic Book"/>
              </a:rPr>
              <a:t> </a:t>
            </a:r>
            <a:r>
              <a:rPr sz="1500" dirty="0">
                <a:latin typeface="Franklin Gothic Book"/>
                <a:cs typeface="Franklin Gothic Book"/>
              </a:rPr>
              <a:t>information</a:t>
            </a:r>
            <a:r>
              <a:rPr sz="1500" spc="-45" dirty="0">
                <a:latin typeface="Franklin Gothic Book"/>
                <a:cs typeface="Franklin Gothic Book"/>
              </a:rPr>
              <a:t> </a:t>
            </a:r>
            <a:r>
              <a:rPr sz="1500" dirty="0">
                <a:latin typeface="Franklin Gothic Book"/>
                <a:cs typeface="Franklin Gothic Book"/>
              </a:rPr>
              <a:t>technology</a:t>
            </a:r>
            <a:r>
              <a:rPr sz="1500" spc="-35" dirty="0">
                <a:latin typeface="Franklin Gothic Book"/>
                <a:cs typeface="Franklin Gothic Book"/>
              </a:rPr>
              <a:t> </a:t>
            </a:r>
            <a:r>
              <a:rPr sz="1500" spc="-10" dirty="0">
                <a:latin typeface="Franklin Gothic Book"/>
                <a:cs typeface="Franklin Gothic Book"/>
              </a:rPr>
              <a:t>systems;</a:t>
            </a:r>
            <a:endParaRPr sz="1500">
              <a:latin typeface="Franklin Gothic Book"/>
              <a:cs typeface="Franklin Gothic Book"/>
            </a:endParaRPr>
          </a:p>
          <a:p>
            <a:pPr marL="756285" indent="-286385">
              <a:lnSpc>
                <a:spcPct val="100000"/>
              </a:lnSpc>
              <a:spcBef>
                <a:spcPts val="600"/>
              </a:spcBef>
              <a:buClr>
                <a:srgbClr val="B88E1F"/>
              </a:buClr>
              <a:buSzPct val="160000"/>
              <a:buFont typeface="Wingdings"/>
              <a:buChar char=""/>
              <a:tabLst>
                <a:tab pos="756285" algn="l"/>
              </a:tabLst>
            </a:pPr>
            <a:r>
              <a:rPr sz="1500" dirty="0">
                <a:latin typeface="Franklin Gothic Book"/>
                <a:cs typeface="Franklin Gothic Book"/>
              </a:rPr>
              <a:t>affect</a:t>
            </a:r>
            <a:r>
              <a:rPr sz="1500" spc="-20" dirty="0">
                <a:latin typeface="Franklin Gothic Book"/>
                <a:cs typeface="Franklin Gothic Book"/>
              </a:rPr>
              <a:t> </a:t>
            </a:r>
            <a:r>
              <a:rPr sz="1500" dirty="0">
                <a:latin typeface="Franklin Gothic Book"/>
                <a:cs typeface="Franklin Gothic Book"/>
              </a:rPr>
              <a:t>critical</a:t>
            </a:r>
            <a:r>
              <a:rPr sz="1500" spc="-15" dirty="0">
                <a:latin typeface="Franklin Gothic Book"/>
                <a:cs typeface="Franklin Gothic Book"/>
              </a:rPr>
              <a:t> </a:t>
            </a:r>
            <a:r>
              <a:rPr sz="1500" dirty="0">
                <a:latin typeface="Franklin Gothic Book"/>
                <a:cs typeface="Franklin Gothic Book"/>
              </a:rPr>
              <a:t>infrastructure</a:t>
            </a:r>
            <a:r>
              <a:rPr sz="1500" spc="-25" dirty="0">
                <a:latin typeface="Franklin Gothic Book"/>
                <a:cs typeface="Franklin Gothic Book"/>
              </a:rPr>
              <a:t> </a:t>
            </a:r>
            <a:r>
              <a:rPr sz="1500" dirty="0">
                <a:latin typeface="Franklin Gothic Book"/>
                <a:cs typeface="Franklin Gothic Book"/>
              </a:rPr>
              <a:t>or</a:t>
            </a:r>
            <a:r>
              <a:rPr sz="1500" spc="-10" dirty="0">
                <a:latin typeface="Franklin Gothic Book"/>
                <a:cs typeface="Franklin Gothic Book"/>
              </a:rPr>
              <a:t> </a:t>
            </a:r>
            <a:r>
              <a:rPr sz="1500" dirty="0">
                <a:latin typeface="Franklin Gothic Book"/>
                <a:cs typeface="Franklin Gothic Book"/>
              </a:rPr>
              <a:t>core</a:t>
            </a:r>
            <a:r>
              <a:rPr sz="1500" spc="-10" dirty="0">
                <a:latin typeface="Franklin Gothic Book"/>
                <a:cs typeface="Franklin Gothic Book"/>
              </a:rPr>
              <a:t> government</a:t>
            </a:r>
            <a:r>
              <a:rPr sz="1500" spc="-40" dirty="0">
                <a:latin typeface="Franklin Gothic Book"/>
                <a:cs typeface="Franklin Gothic Book"/>
              </a:rPr>
              <a:t> </a:t>
            </a:r>
            <a:r>
              <a:rPr sz="1500" dirty="0">
                <a:latin typeface="Franklin Gothic Book"/>
                <a:cs typeface="Franklin Gothic Book"/>
              </a:rPr>
              <a:t>functions;</a:t>
            </a:r>
            <a:r>
              <a:rPr sz="1500" spc="-35" dirty="0">
                <a:latin typeface="Franklin Gothic Book"/>
                <a:cs typeface="Franklin Gothic Book"/>
              </a:rPr>
              <a:t> </a:t>
            </a:r>
            <a:r>
              <a:rPr sz="1500" spc="-25" dirty="0">
                <a:latin typeface="Franklin Gothic Book"/>
                <a:cs typeface="Franklin Gothic Book"/>
              </a:rPr>
              <a:t>or</a:t>
            </a:r>
            <a:endParaRPr sz="1500">
              <a:latin typeface="Franklin Gothic Book"/>
              <a:cs typeface="Franklin Gothic Book"/>
            </a:endParaRPr>
          </a:p>
          <a:p>
            <a:pPr marL="756285" indent="-286385">
              <a:lnSpc>
                <a:spcPct val="100000"/>
              </a:lnSpc>
              <a:spcBef>
                <a:spcPts val="600"/>
              </a:spcBef>
              <a:buClr>
                <a:srgbClr val="B88E1F"/>
              </a:buClr>
              <a:buSzPct val="160000"/>
              <a:buFont typeface="Wingdings"/>
              <a:buChar char=""/>
              <a:tabLst>
                <a:tab pos="756285" algn="l"/>
              </a:tabLst>
            </a:pPr>
            <a:r>
              <a:rPr sz="1500" dirty="0">
                <a:latin typeface="Franklin Gothic Book"/>
                <a:cs typeface="Franklin Gothic Book"/>
              </a:rPr>
              <a:t>impact</a:t>
            </a:r>
            <a:r>
              <a:rPr sz="1500" spc="-25" dirty="0">
                <a:latin typeface="Franklin Gothic Book"/>
                <a:cs typeface="Franklin Gothic Book"/>
              </a:rPr>
              <a:t> </a:t>
            </a:r>
            <a:r>
              <a:rPr sz="1500" dirty="0">
                <a:latin typeface="Franklin Gothic Book"/>
                <a:cs typeface="Franklin Gothic Book"/>
              </a:rPr>
              <a:t>national</a:t>
            </a:r>
            <a:r>
              <a:rPr sz="1500" spc="-30" dirty="0">
                <a:latin typeface="Franklin Gothic Book"/>
                <a:cs typeface="Franklin Gothic Book"/>
              </a:rPr>
              <a:t> </a:t>
            </a:r>
            <a:r>
              <a:rPr sz="1500" spc="-10" dirty="0">
                <a:latin typeface="Franklin Gothic Book"/>
                <a:cs typeface="Franklin Gothic Book"/>
              </a:rPr>
              <a:t>security,</a:t>
            </a:r>
            <a:r>
              <a:rPr sz="1500" spc="-15" dirty="0">
                <a:latin typeface="Franklin Gothic Book"/>
                <a:cs typeface="Franklin Gothic Book"/>
              </a:rPr>
              <a:t> </a:t>
            </a:r>
            <a:r>
              <a:rPr sz="1500" dirty="0">
                <a:latin typeface="Franklin Gothic Book"/>
                <a:cs typeface="Franklin Gothic Book"/>
              </a:rPr>
              <a:t>economic</a:t>
            </a:r>
            <a:r>
              <a:rPr sz="1500" spc="-35" dirty="0">
                <a:latin typeface="Franklin Gothic Book"/>
                <a:cs typeface="Franklin Gothic Book"/>
              </a:rPr>
              <a:t> </a:t>
            </a:r>
            <a:r>
              <a:rPr sz="1500" spc="-10" dirty="0">
                <a:latin typeface="Franklin Gothic Book"/>
                <a:cs typeface="Franklin Gothic Book"/>
              </a:rPr>
              <a:t>security,</a:t>
            </a:r>
            <a:r>
              <a:rPr sz="1500" spc="-15" dirty="0">
                <a:latin typeface="Franklin Gothic Book"/>
                <a:cs typeface="Franklin Gothic Book"/>
              </a:rPr>
              <a:t> </a:t>
            </a:r>
            <a:r>
              <a:rPr sz="1500" dirty="0">
                <a:latin typeface="Franklin Gothic Book"/>
                <a:cs typeface="Franklin Gothic Book"/>
              </a:rPr>
              <a:t>or</a:t>
            </a:r>
            <a:r>
              <a:rPr sz="1500" spc="-10" dirty="0">
                <a:latin typeface="Franklin Gothic Book"/>
                <a:cs typeface="Franklin Gothic Book"/>
              </a:rPr>
              <a:t> </a:t>
            </a:r>
            <a:r>
              <a:rPr sz="1500" dirty="0">
                <a:latin typeface="Franklin Gothic Book"/>
                <a:cs typeface="Franklin Gothic Book"/>
              </a:rPr>
              <a:t>public</a:t>
            </a:r>
            <a:r>
              <a:rPr sz="1500" spc="-35" dirty="0">
                <a:latin typeface="Franklin Gothic Book"/>
                <a:cs typeface="Franklin Gothic Book"/>
              </a:rPr>
              <a:t> </a:t>
            </a:r>
            <a:r>
              <a:rPr sz="1500" dirty="0">
                <a:latin typeface="Franklin Gothic Book"/>
                <a:cs typeface="Franklin Gothic Book"/>
              </a:rPr>
              <a:t>health</a:t>
            </a:r>
            <a:r>
              <a:rPr sz="1500" spc="-20" dirty="0">
                <a:latin typeface="Franklin Gothic Book"/>
                <a:cs typeface="Franklin Gothic Book"/>
              </a:rPr>
              <a:t> </a:t>
            </a:r>
            <a:r>
              <a:rPr sz="1500" dirty="0">
                <a:latin typeface="Franklin Gothic Book"/>
                <a:cs typeface="Franklin Gothic Book"/>
              </a:rPr>
              <a:t>and</a:t>
            </a:r>
            <a:r>
              <a:rPr sz="1500" spc="-10" dirty="0">
                <a:latin typeface="Franklin Gothic Book"/>
                <a:cs typeface="Franklin Gothic Book"/>
              </a:rPr>
              <a:t> safety.</a:t>
            </a:r>
            <a:endParaRPr sz="1500">
              <a:latin typeface="Franklin Gothic Book"/>
              <a:cs typeface="Franklin Gothic 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95488" y="6153934"/>
            <a:ext cx="85725" cy="147955"/>
          </a:xfrm>
          <a:prstGeom prst="rect">
            <a:avLst/>
          </a:prstGeom>
        </p:spPr>
        <p:txBody>
          <a:bodyPr vert="horz" wrap="square" lIns="0" tIns="12700" rIns="0" bIns="0" rtlCol="0">
            <a:spAutoFit/>
          </a:bodyPr>
          <a:lstStyle/>
          <a:p>
            <a:pPr marL="12700">
              <a:lnSpc>
                <a:spcPct val="100000"/>
              </a:lnSpc>
              <a:spcBef>
                <a:spcPts val="100"/>
              </a:spcBef>
            </a:pPr>
            <a:r>
              <a:rPr sz="800" spc="-50" dirty="0">
                <a:latin typeface="Franklin Gothic Book"/>
                <a:cs typeface="Franklin Gothic Book"/>
              </a:rPr>
              <a:t>6</a:t>
            </a:r>
            <a:endParaRPr sz="800">
              <a:latin typeface="Franklin Gothic Book"/>
              <a:cs typeface="Franklin Gothic Book"/>
            </a:endParaRPr>
          </a:p>
        </p:txBody>
      </p:sp>
      <p:sp>
        <p:nvSpPr>
          <p:cNvPr id="3" name="object 3"/>
          <p:cNvSpPr txBox="1">
            <a:spLocks noGrp="1"/>
          </p:cNvSpPr>
          <p:nvPr>
            <p:ph type="title"/>
          </p:nvPr>
        </p:nvSpPr>
        <p:spPr>
          <a:xfrm>
            <a:off x="1600517" y="1229362"/>
            <a:ext cx="8990330" cy="635000"/>
          </a:xfrm>
          <a:prstGeom prst="rect">
            <a:avLst/>
          </a:prstGeom>
        </p:spPr>
        <p:txBody>
          <a:bodyPr vert="horz" wrap="square" lIns="0" tIns="12065" rIns="0" bIns="0" rtlCol="0">
            <a:spAutoFit/>
          </a:bodyPr>
          <a:lstStyle/>
          <a:p>
            <a:pPr marL="12700">
              <a:lnSpc>
                <a:spcPct val="100000"/>
              </a:lnSpc>
              <a:spcBef>
                <a:spcPts val="95"/>
              </a:spcBef>
            </a:pPr>
            <a:r>
              <a:rPr dirty="0"/>
              <a:t>Where</a:t>
            </a:r>
            <a:r>
              <a:rPr spc="-25" dirty="0"/>
              <a:t> </a:t>
            </a:r>
            <a:r>
              <a:rPr dirty="0"/>
              <a:t>to</a:t>
            </a:r>
            <a:r>
              <a:rPr spc="-35" dirty="0"/>
              <a:t> </a:t>
            </a:r>
            <a:r>
              <a:rPr dirty="0"/>
              <a:t>report</a:t>
            </a:r>
            <a:r>
              <a:rPr spc="-40" dirty="0"/>
              <a:t> </a:t>
            </a:r>
            <a:r>
              <a:rPr dirty="0"/>
              <a:t>cyber</a:t>
            </a:r>
            <a:r>
              <a:rPr spc="-30" dirty="0"/>
              <a:t> </a:t>
            </a:r>
            <a:r>
              <a:rPr spc="-10" dirty="0"/>
              <a:t>incidents/malware</a:t>
            </a:r>
          </a:p>
        </p:txBody>
      </p:sp>
      <p:sp>
        <p:nvSpPr>
          <p:cNvPr id="4" name="object 4"/>
          <p:cNvSpPr txBox="1"/>
          <p:nvPr/>
        </p:nvSpPr>
        <p:spPr>
          <a:xfrm>
            <a:off x="1550810" y="2088301"/>
            <a:ext cx="9631045" cy="3718326"/>
          </a:xfrm>
          <a:prstGeom prst="rect">
            <a:avLst/>
          </a:prstGeom>
        </p:spPr>
        <p:txBody>
          <a:bodyPr vert="horz" wrap="square" lIns="0" tIns="12065" rIns="0" bIns="0" rtlCol="0">
            <a:spAutoFit/>
          </a:bodyPr>
          <a:lstStyle/>
          <a:p>
            <a:pPr marL="12700">
              <a:lnSpc>
                <a:spcPts val="2510"/>
              </a:lnSpc>
              <a:spcBef>
                <a:spcPts val="95"/>
              </a:spcBef>
            </a:pPr>
            <a:r>
              <a:rPr sz="2200" spc="-30" dirty="0">
                <a:latin typeface="Franklin Gothic Book"/>
                <a:cs typeface="Franklin Gothic Book"/>
              </a:rPr>
              <a:t>To</a:t>
            </a:r>
            <a:r>
              <a:rPr sz="2200" spc="-85" dirty="0">
                <a:latin typeface="Franklin Gothic Book"/>
                <a:cs typeface="Franklin Gothic Book"/>
              </a:rPr>
              <a:t> </a:t>
            </a:r>
            <a:r>
              <a:rPr sz="2200" dirty="0">
                <a:latin typeface="Franklin Gothic Book"/>
                <a:cs typeface="Franklin Gothic Book"/>
              </a:rPr>
              <a:t>report</a:t>
            </a:r>
            <a:r>
              <a:rPr sz="2200" spc="-50" dirty="0">
                <a:latin typeface="Franklin Gothic Book"/>
                <a:cs typeface="Franklin Gothic Book"/>
              </a:rPr>
              <a:t> </a:t>
            </a:r>
            <a:r>
              <a:rPr sz="2200" dirty="0">
                <a:latin typeface="Franklin Gothic Book"/>
                <a:cs typeface="Franklin Gothic Book"/>
              </a:rPr>
              <a:t>cyber</a:t>
            </a:r>
            <a:r>
              <a:rPr sz="2200" spc="-45" dirty="0">
                <a:latin typeface="Franklin Gothic Book"/>
                <a:cs typeface="Franklin Gothic Book"/>
              </a:rPr>
              <a:t> </a:t>
            </a:r>
            <a:r>
              <a:rPr sz="2200" dirty="0">
                <a:latin typeface="Franklin Gothic Book"/>
                <a:cs typeface="Franklin Gothic Book"/>
              </a:rPr>
              <a:t>incidents</a:t>
            </a:r>
            <a:r>
              <a:rPr sz="2200" spc="-70" dirty="0">
                <a:latin typeface="Franklin Gothic Book"/>
                <a:cs typeface="Franklin Gothic Book"/>
              </a:rPr>
              <a:t> </a:t>
            </a:r>
            <a:r>
              <a:rPr sz="2200" dirty="0">
                <a:latin typeface="Franklin Gothic Book"/>
                <a:cs typeface="Franklin Gothic Book"/>
              </a:rPr>
              <a:t>that</a:t>
            </a:r>
            <a:r>
              <a:rPr sz="2200" spc="-60" dirty="0">
                <a:latin typeface="Franklin Gothic Book"/>
                <a:cs typeface="Franklin Gothic Book"/>
              </a:rPr>
              <a:t> </a:t>
            </a:r>
            <a:r>
              <a:rPr sz="2200" dirty="0">
                <a:latin typeface="Franklin Gothic Book"/>
                <a:cs typeface="Franklin Gothic Book"/>
              </a:rPr>
              <a:t>affect</a:t>
            </a:r>
            <a:r>
              <a:rPr sz="2200" spc="-60" dirty="0">
                <a:latin typeface="Franklin Gothic Book"/>
                <a:cs typeface="Franklin Gothic Book"/>
              </a:rPr>
              <a:t> </a:t>
            </a:r>
            <a:r>
              <a:rPr sz="2200" dirty="0">
                <a:latin typeface="Franklin Gothic Book"/>
                <a:cs typeface="Franklin Gothic Book"/>
              </a:rPr>
              <a:t>covered</a:t>
            </a:r>
            <a:r>
              <a:rPr sz="2200" spc="-35" dirty="0">
                <a:latin typeface="Franklin Gothic Book"/>
                <a:cs typeface="Franklin Gothic Book"/>
              </a:rPr>
              <a:t> </a:t>
            </a:r>
            <a:r>
              <a:rPr sz="2200" dirty="0">
                <a:latin typeface="Franklin Gothic Book"/>
                <a:cs typeface="Franklin Gothic Book"/>
              </a:rPr>
              <a:t>defense</a:t>
            </a:r>
            <a:r>
              <a:rPr sz="2200" spc="-40" dirty="0">
                <a:latin typeface="Franklin Gothic Book"/>
                <a:cs typeface="Franklin Gothic Book"/>
              </a:rPr>
              <a:t> </a:t>
            </a:r>
            <a:r>
              <a:rPr sz="2200" spc="-10" dirty="0">
                <a:latin typeface="Franklin Gothic Book"/>
                <a:cs typeface="Franklin Gothic Book"/>
              </a:rPr>
              <a:t>information</a:t>
            </a:r>
            <a:endParaRPr sz="2200" dirty="0">
              <a:latin typeface="Franklin Gothic Book"/>
              <a:cs typeface="Franklin Gothic Book"/>
            </a:endParaRPr>
          </a:p>
          <a:p>
            <a:pPr marL="12700" marR="5080" indent="-635" algn="l" rtl="0">
              <a:lnSpc>
                <a:spcPts val="2380"/>
              </a:lnSpc>
              <a:spcBef>
                <a:spcPts val="165"/>
              </a:spcBef>
            </a:pPr>
            <a:r>
              <a:rPr sz="2200" u="sng" dirty="0">
                <a:uFill>
                  <a:solidFill>
                    <a:srgbClr val="000000"/>
                  </a:solidFill>
                </a:uFill>
                <a:latin typeface="Franklin Gothic Book"/>
                <a:cs typeface="Franklin Gothic Book"/>
              </a:rPr>
              <a:t>Or</a:t>
            </a:r>
            <a:r>
              <a:rPr sz="2200" spc="-85" dirty="0">
                <a:latin typeface="Franklin Gothic Book"/>
                <a:cs typeface="Franklin Gothic Book"/>
              </a:rPr>
              <a:t> </a:t>
            </a:r>
            <a:r>
              <a:rPr sz="2200" dirty="0">
                <a:latin typeface="Franklin Gothic Book"/>
                <a:cs typeface="Franklin Gothic Book"/>
              </a:rPr>
              <a:t>that</a:t>
            </a:r>
            <a:r>
              <a:rPr sz="2200" spc="-70" dirty="0">
                <a:latin typeface="Franklin Gothic Book"/>
                <a:cs typeface="Franklin Gothic Book"/>
              </a:rPr>
              <a:t> </a:t>
            </a:r>
            <a:r>
              <a:rPr sz="2200" dirty="0">
                <a:latin typeface="Franklin Gothic Book"/>
                <a:cs typeface="Franklin Gothic Book"/>
              </a:rPr>
              <a:t>affect</a:t>
            </a:r>
            <a:r>
              <a:rPr sz="2200" spc="-50" dirty="0">
                <a:latin typeface="Franklin Gothic Book"/>
                <a:cs typeface="Franklin Gothic Book"/>
              </a:rPr>
              <a:t> </a:t>
            </a:r>
            <a:r>
              <a:rPr sz="2200" dirty="0">
                <a:latin typeface="Franklin Gothic Book"/>
                <a:cs typeface="Franklin Gothic Book"/>
              </a:rPr>
              <a:t>the</a:t>
            </a:r>
            <a:r>
              <a:rPr sz="2200" spc="-60" dirty="0">
                <a:latin typeface="Franklin Gothic Book"/>
                <a:cs typeface="Franklin Gothic Book"/>
              </a:rPr>
              <a:t> </a:t>
            </a:r>
            <a:r>
              <a:rPr sz="2200" dirty="0">
                <a:latin typeface="Franklin Gothic Book"/>
                <a:cs typeface="Franklin Gothic Book"/>
              </a:rPr>
              <a:t>contractor’s</a:t>
            </a:r>
            <a:r>
              <a:rPr sz="2200" spc="-45" dirty="0">
                <a:latin typeface="Franklin Gothic Book"/>
                <a:cs typeface="Franklin Gothic Book"/>
              </a:rPr>
              <a:t> </a:t>
            </a:r>
            <a:r>
              <a:rPr sz="2200" dirty="0">
                <a:latin typeface="Franklin Gothic Book"/>
                <a:cs typeface="Franklin Gothic Book"/>
              </a:rPr>
              <a:t>ability</a:t>
            </a:r>
            <a:r>
              <a:rPr sz="2200" spc="-70" dirty="0">
                <a:latin typeface="Franklin Gothic Book"/>
                <a:cs typeface="Franklin Gothic Book"/>
              </a:rPr>
              <a:t> </a:t>
            </a:r>
            <a:r>
              <a:rPr sz="2200" dirty="0">
                <a:latin typeface="Franklin Gothic Book"/>
                <a:cs typeface="Franklin Gothic Book"/>
              </a:rPr>
              <a:t>to</a:t>
            </a:r>
            <a:r>
              <a:rPr sz="2200" spc="-70" dirty="0">
                <a:latin typeface="Franklin Gothic Book"/>
                <a:cs typeface="Franklin Gothic Book"/>
              </a:rPr>
              <a:t> </a:t>
            </a:r>
            <a:r>
              <a:rPr sz="2200" dirty="0">
                <a:latin typeface="Franklin Gothic Book"/>
                <a:cs typeface="Franklin Gothic Book"/>
              </a:rPr>
              <a:t>perform</a:t>
            </a:r>
            <a:r>
              <a:rPr sz="2200" spc="-65" dirty="0">
                <a:latin typeface="Franklin Gothic Book"/>
                <a:cs typeface="Franklin Gothic Book"/>
              </a:rPr>
              <a:t> </a:t>
            </a:r>
            <a:r>
              <a:rPr sz="2200" dirty="0">
                <a:latin typeface="Franklin Gothic Book"/>
                <a:cs typeface="Franklin Gothic Book"/>
              </a:rPr>
              <a:t>requirements</a:t>
            </a:r>
            <a:r>
              <a:rPr sz="2200" spc="-40" dirty="0">
                <a:latin typeface="Franklin Gothic Book"/>
                <a:cs typeface="Franklin Gothic Book"/>
              </a:rPr>
              <a:t> </a:t>
            </a:r>
            <a:r>
              <a:rPr sz="2200" dirty="0">
                <a:latin typeface="Franklin Gothic Book"/>
                <a:cs typeface="Franklin Gothic Book"/>
              </a:rPr>
              <a:t>designated</a:t>
            </a:r>
            <a:r>
              <a:rPr sz="2200" spc="-55" dirty="0">
                <a:latin typeface="Franklin Gothic Book"/>
                <a:cs typeface="Franklin Gothic Book"/>
              </a:rPr>
              <a:t> </a:t>
            </a:r>
            <a:r>
              <a:rPr sz="2200" spc="-25" dirty="0">
                <a:latin typeface="Franklin Gothic Book"/>
                <a:cs typeface="Franklin Gothic Book"/>
              </a:rPr>
              <a:t>as </a:t>
            </a:r>
            <a:r>
              <a:rPr sz="2200" dirty="0">
                <a:latin typeface="Franklin Gothic Book"/>
                <a:cs typeface="Franklin Gothic Book"/>
              </a:rPr>
              <a:t>operationally</a:t>
            </a:r>
            <a:r>
              <a:rPr sz="2200" spc="-60" dirty="0">
                <a:latin typeface="Franklin Gothic Book"/>
                <a:cs typeface="Franklin Gothic Book"/>
              </a:rPr>
              <a:t> </a:t>
            </a:r>
            <a:r>
              <a:rPr sz="2200" dirty="0">
                <a:latin typeface="Franklin Gothic Book"/>
                <a:cs typeface="Franklin Gothic Book"/>
              </a:rPr>
              <a:t>critical</a:t>
            </a:r>
            <a:r>
              <a:rPr sz="2200" spc="-60" dirty="0">
                <a:latin typeface="Franklin Gothic Book"/>
                <a:cs typeface="Franklin Gothic Book"/>
              </a:rPr>
              <a:t> </a:t>
            </a:r>
            <a:r>
              <a:rPr sz="2200" dirty="0">
                <a:latin typeface="Franklin Gothic Book"/>
                <a:cs typeface="Franklin Gothic Book"/>
              </a:rPr>
              <a:t>support,</a:t>
            </a:r>
            <a:r>
              <a:rPr sz="2200" spc="-55" dirty="0">
                <a:latin typeface="Franklin Gothic Book"/>
                <a:cs typeface="Franklin Gothic Book"/>
              </a:rPr>
              <a:t> </a:t>
            </a:r>
            <a:r>
              <a:rPr sz="2200" dirty="0">
                <a:latin typeface="Franklin Gothic Book"/>
                <a:cs typeface="Franklin Gothic Book"/>
              </a:rPr>
              <a:t>the</a:t>
            </a:r>
            <a:r>
              <a:rPr sz="2200" spc="-50" dirty="0">
                <a:latin typeface="Franklin Gothic Book"/>
                <a:cs typeface="Franklin Gothic Book"/>
              </a:rPr>
              <a:t> </a:t>
            </a:r>
            <a:r>
              <a:rPr sz="2200" dirty="0">
                <a:latin typeface="Franklin Gothic Book"/>
                <a:cs typeface="Franklin Gothic Book"/>
              </a:rPr>
              <a:t>Contractor</a:t>
            </a:r>
            <a:r>
              <a:rPr sz="2200" spc="-40" dirty="0">
                <a:latin typeface="Franklin Gothic Book"/>
                <a:cs typeface="Franklin Gothic Book"/>
              </a:rPr>
              <a:t> </a:t>
            </a:r>
            <a:r>
              <a:rPr sz="2200" dirty="0">
                <a:latin typeface="Franklin Gothic Book"/>
                <a:cs typeface="Franklin Gothic Book"/>
              </a:rPr>
              <a:t>shall</a:t>
            </a:r>
            <a:r>
              <a:rPr sz="2200" spc="-75" dirty="0">
                <a:latin typeface="Franklin Gothic Book"/>
                <a:cs typeface="Franklin Gothic Book"/>
              </a:rPr>
              <a:t> </a:t>
            </a:r>
            <a:r>
              <a:rPr sz="2200" dirty="0">
                <a:latin typeface="Franklin Gothic Book"/>
                <a:cs typeface="Franklin Gothic Book"/>
              </a:rPr>
              <a:t>conduct</a:t>
            </a:r>
            <a:r>
              <a:rPr sz="2200" spc="-50" dirty="0">
                <a:latin typeface="Franklin Gothic Book"/>
                <a:cs typeface="Franklin Gothic Book"/>
              </a:rPr>
              <a:t> </a:t>
            </a:r>
            <a:r>
              <a:rPr sz="2200" dirty="0">
                <a:latin typeface="Franklin Gothic Book"/>
                <a:cs typeface="Franklin Gothic Book"/>
              </a:rPr>
              <a:t>a</a:t>
            </a:r>
            <a:r>
              <a:rPr sz="2200" spc="-65" dirty="0">
                <a:latin typeface="Franklin Gothic Book"/>
                <a:cs typeface="Franklin Gothic Book"/>
              </a:rPr>
              <a:t> </a:t>
            </a:r>
            <a:r>
              <a:rPr sz="2200" dirty="0">
                <a:latin typeface="Franklin Gothic Book"/>
                <a:cs typeface="Franklin Gothic Book"/>
              </a:rPr>
              <a:t>review</a:t>
            </a:r>
            <a:r>
              <a:rPr sz="2200" spc="-30" dirty="0">
                <a:latin typeface="Franklin Gothic Book"/>
                <a:cs typeface="Franklin Gothic Book"/>
              </a:rPr>
              <a:t> </a:t>
            </a:r>
            <a:r>
              <a:rPr sz="2200" dirty="0">
                <a:latin typeface="Franklin Gothic Book"/>
                <a:cs typeface="Franklin Gothic Book"/>
              </a:rPr>
              <a:t>for</a:t>
            </a:r>
            <a:r>
              <a:rPr sz="2200" spc="-65" dirty="0">
                <a:latin typeface="Franklin Gothic Book"/>
                <a:cs typeface="Franklin Gothic Book"/>
              </a:rPr>
              <a:t> </a:t>
            </a:r>
            <a:r>
              <a:rPr sz="2200" spc="-10" dirty="0">
                <a:latin typeface="Franklin Gothic Book"/>
                <a:cs typeface="Franklin Gothic Book"/>
              </a:rPr>
              <a:t>evidence</a:t>
            </a:r>
            <a:r>
              <a:rPr sz="2200" spc="550" dirty="0">
                <a:latin typeface="Franklin Gothic Book"/>
                <a:cs typeface="Franklin Gothic Book"/>
              </a:rPr>
              <a:t> </a:t>
            </a:r>
            <a:r>
              <a:rPr sz="2200" dirty="0">
                <a:latin typeface="Franklin Gothic Book"/>
                <a:cs typeface="Franklin Gothic Book"/>
              </a:rPr>
              <a:t>of</a:t>
            </a:r>
            <a:r>
              <a:rPr sz="2200" spc="-40" dirty="0">
                <a:latin typeface="Franklin Gothic Book"/>
                <a:cs typeface="Franklin Gothic Book"/>
              </a:rPr>
              <a:t> </a:t>
            </a:r>
            <a:r>
              <a:rPr sz="2200" spc="-10" dirty="0">
                <a:latin typeface="Franklin Gothic Book"/>
                <a:cs typeface="Franklin Gothic Book"/>
              </a:rPr>
              <a:t>compromise</a:t>
            </a:r>
            <a:r>
              <a:rPr sz="2200" spc="-30" dirty="0">
                <a:latin typeface="Franklin Gothic Book"/>
                <a:cs typeface="Franklin Gothic Book"/>
              </a:rPr>
              <a:t> </a:t>
            </a:r>
            <a:r>
              <a:rPr sz="2200" dirty="0">
                <a:latin typeface="Franklin Gothic Book"/>
                <a:cs typeface="Franklin Gothic Book"/>
              </a:rPr>
              <a:t>and</a:t>
            </a:r>
            <a:r>
              <a:rPr sz="2200" spc="-35" dirty="0">
                <a:latin typeface="Franklin Gothic Book"/>
                <a:cs typeface="Franklin Gothic Book"/>
              </a:rPr>
              <a:t> </a:t>
            </a:r>
            <a:r>
              <a:rPr sz="2200" dirty="0">
                <a:latin typeface="Franklin Gothic Book"/>
                <a:cs typeface="Franklin Gothic Book"/>
              </a:rPr>
              <a:t>rapidly</a:t>
            </a:r>
            <a:r>
              <a:rPr sz="2200" spc="-50" dirty="0">
                <a:latin typeface="Franklin Gothic Book"/>
                <a:cs typeface="Franklin Gothic Book"/>
              </a:rPr>
              <a:t> </a:t>
            </a:r>
            <a:r>
              <a:rPr sz="2200" dirty="0">
                <a:latin typeface="Franklin Gothic Book"/>
                <a:cs typeface="Franklin Gothic Book"/>
              </a:rPr>
              <a:t>report</a:t>
            </a:r>
            <a:r>
              <a:rPr sz="2200" spc="-30" dirty="0">
                <a:latin typeface="Franklin Gothic Book"/>
                <a:cs typeface="Franklin Gothic Book"/>
              </a:rPr>
              <a:t> </a:t>
            </a:r>
            <a:r>
              <a:rPr sz="2200" dirty="0">
                <a:latin typeface="Franklin Gothic Book"/>
                <a:cs typeface="Franklin Gothic Book"/>
              </a:rPr>
              <a:t>cyber</a:t>
            </a:r>
            <a:r>
              <a:rPr sz="2200" spc="-10" dirty="0">
                <a:latin typeface="Franklin Gothic Book"/>
                <a:cs typeface="Franklin Gothic Book"/>
              </a:rPr>
              <a:t> </a:t>
            </a:r>
            <a:r>
              <a:rPr sz="2200" dirty="0">
                <a:latin typeface="Franklin Gothic Book"/>
                <a:cs typeface="Franklin Gothic Book"/>
              </a:rPr>
              <a:t>incidents</a:t>
            </a:r>
            <a:r>
              <a:rPr sz="2200" spc="-30" dirty="0">
                <a:latin typeface="Franklin Gothic Book"/>
                <a:cs typeface="Franklin Gothic Book"/>
              </a:rPr>
              <a:t> </a:t>
            </a:r>
            <a:r>
              <a:rPr sz="2200" dirty="0">
                <a:latin typeface="Franklin Gothic Book"/>
                <a:cs typeface="Franklin Gothic Book"/>
              </a:rPr>
              <a:t>to</a:t>
            </a:r>
            <a:r>
              <a:rPr sz="2200" spc="-35" dirty="0">
                <a:latin typeface="Franklin Gothic Book"/>
                <a:cs typeface="Franklin Gothic Book"/>
              </a:rPr>
              <a:t> </a:t>
            </a:r>
            <a:r>
              <a:rPr sz="2200" dirty="0">
                <a:latin typeface="Franklin Gothic Book"/>
                <a:cs typeface="Franklin Gothic Book"/>
              </a:rPr>
              <a:t>DoD</a:t>
            </a:r>
            <a:r>
              <a:rPr sz="2200" spc="-35" dirty="0">
                <a:latin typeface="Franklin Gothic Book"/>
                <a:cs typeface="Franklin Gothic Book"/>
              </a:rPr>
              <a:t> </a:t>
            </a:r>
            <a:r>
              <a:rPr sz="2200" dirty="0">
                <a:latin typeface="Franklin Gothic Book"/>
                <a:cs typeface="Franklin Gothic Book"/>
              </a:rPr>
              <a:t>at</a:t>
            </a:r>
            <a:r>
              <a:rPr lang="en-US" sz="2200" spc="-45" dirty="0">
                <a:latin typeface="Franklin Gothic Book"/>
                <a:cs typeface="Franklin Gothic Book"/>
              </a:rPr>
              <a:t> </a:t>
            </a:r>
            <a:r>
              <a:rPr kumimoji="0" lang="en-US" sz="2000" b="1" i="0" u="none" strike="noStrike" kern="1200" cap="none" spc="0" normalizeH="0" baseline="0" noProof="0" dirty="0">
                <a:ln>
                  <a:noFill/>
                </a:ln>
                <a:solidFill>
                  <a:srgbClr val="FF0000"/>
                </a:solidFill>
                <a:effectLst/>
                <a:uLnTx/>
                <a:uFillTx/>
                <a:latin typeface="Franklin Gothic Book" panose="020B0503020102020204"/>
                <a:ea typeface="+mn-ea"/>
                <a:cs typeface="+mn-cs"/>
                <a:hlinkClick r:id="rId3">
                  <a:extLst>
                    <a:ext uri="{A12FA001-AC4F-418D-AE19-62706E023703}">
                      <ahyp:hlinkClr xmlns:ahyp="http://schemas.microsoft.com/office/drawing/2018/hyperlinkcolor" val="tx"/>
                    </a:ext>
                  </a:extLst>
                </a:hlinkClick>
              </a:rPr>
              <a:t>https://dibnet.dod.mil/dibnet/</a:t>
            </a:r>
            <a:r>
              <a:rPr kumimoji="0" lang="en-US" sz="2000" b="1" i="0" u="none" strike="noStrike" kern="1200" cap="none" spc="0" normalizeH="0" baseline="0" noProof="0" dirty="0">
                <a:ln>
                  <a:noFill/>
                </a:ln>
                <a:solidFill>
                  <a:srgbClr val="FF0000"/>
                </a:solidFill>
                <a:effectLst/>
                <a:uLnTx/>
                <a:uFillTx/>
                <a:latin typeface="Franklin Gothic Book" panose="020B0503020102020204"/>
                <a:ea typeface="+mn-ea"/>
                <a:cs typeface="+mn-cs"/>
              </a:rPr>
              <a:t>  </a:t>
            </a:r>
            <a:r>
              <a:rPr sz="2200" dirty="0">
                <a:latin typeface="Franklin Gothic Book"/>
                <a:cs typeface="Franklin Gothic Book"/>
              </a:rPr>
              <a:t>via</a:t>
            </a:r>
            <a:r>
              <a:rPr sz="2200" spc="-45" dirty="0">
                <a:latin typeface="Franklin Gothic Book"/>
                <a:cs typeface="Franklin Gothic Book"/>
              </a:rPr>
              <a:t> </a:t>
            </a:r>
            <a:r>
              <a:rPr sz="2200" dirty="0">
                <a:latin typeface="Franklin Gothic Book"/>
                <a:cs typeface="Franklin Gothic Book"/>
              </a:rPr>
              <a:t>an</a:t>
            </a:r>
            <a:r>
              <a:rPr sz="2200" spc="-60" dirty="0">
                <a:latin typeface="Franklin Gothic Book"/>
                <a:cs typeface="Franklin Gothic Book"/>
              </a:rPr>
              <a:t> </a:t>
            </a:r>
            <a:r>
              <a:rPr sz="2200" dirty="0">
                <a:latin typeface="Franklin Gothic Book"/>
                <a:cs typeface="Franklin Gothic Book"/>
              </a:rPr>
              <a:t>incident</a:t>
            </a:r>
            <a:r>
              <a:rPr sz="2200" spc="-35" dirty="0">
                <a:latin typeface="Franklin Gothic Book"/>
                <a:cs typeface="Franklin Gothic Book"/>
              </a:rPr>
              <a:t> </a:t>
            </a:r>
            <a:r>
              <a:rPr sz="2200" dirty="0">
                <a:latin typeface="Franklin Gothic Book"/>
                <a:cs typeface="Franklin Gothic Book"/>
              </a:rPr>
              <a:t>collection</a:t>
            </a:r>
            <a:r>
              <a:rPr sz="2200" spc="-50" dirty="0">
                <a:latin typeface="Franklin Gothic Book"/>
                <a:cs typeface="Franklin Gothic Book"/>
              </a:rPr>
              <a:t> </a:t>
            </a:r>
            <a:r>
              <a:rPr sz="2200" dirty="0">
                <a:latin typeface="Franklin Gothic Book"/>
                <a:cs typeface="Franklin Gothic Book"/>
              </a:rPr>
              <a:t>form</a:t>
            </a:r>
            <a:r>
              <a:rPr sz="2200" spc="-50" dirty="0">
                <a:latin typeface="Franklin Gothic Book"/>
                <a:cs typeface="Franklin Gothic Book"/>
              </a:rPr>
              <a:t> </a:t>
            </a:r>
            <a:r>
              <a:rPr sz="2200" spc="-10" dirty="0">
                <a:latin typeface="Franklin Gothic Book"/>
                <a:cs typeface="Franklin Gothic Book"/>
              </a:rPr>
              <a:t>(ICF).</a:t>
            </a:r>
            <a:endParaRPr sz="2200" dirty="0">
              <a:latin typeface="Franklin Gothic Book"/>
              <a:cs typeface="Franklin Gothic Book"/>
            </a:endParaRPr>
          </a:p>
          <a:p>
            <a:pPr marL="12700" marR="1147445">
              <a:lnSpc>
                <a:spcPts val="2380"/>
              </a:lnSpc>
              <a:spcBef>
                <a:spcPts val="1110"/>
              </a:spcBef>
              <a:tabLst>
                <a:tab pos="3814445" algn="l"/>
              </a:tabLst>
            </a:pPr>
            <a:r>
              <a:rPr sz="2200" dirty="0">
                <a:latin typeface="Franklin Gothic Book"/>
                <a:cs typeface="Franklin Gothic Book"/>
              </a:rPr>
              <a:t>If</a:t>
            </a:r>
            <a:r>
              <a:rPr sz="2200" spc="-45" dirty="0">
                <a:latin typeface="Franklin Gothic Book"/>
                <a:cs typeface="Franklin Gothic Book"/>
              </a:rPr>
              <a:t> </a:t>
            </a:r>
            <a:r>
              <a:rPr sz="2200" spc="-10" dirty="0">
                <a:latin typeface="Franklin Gothic Book"/>
                <a:cs typeface="Franklin Gothic Book"/>
              </a:rPr>
              <a:t>discovered</a:t>
            </a:r>
            <a:r>
              <a:rPr sz="2200" spc="-15" dirty="0">
                <a:latin typeface="Franklin Gothic Book"/>
                <a:cs typeface="Franklin Gothic Book"/>
              </a:rPr>
              <a:t> </a:t>
            </a:r>
            <a:r>
              <a:rPr sz="2200" dirty="0">
                <a:latin typeface="Franklin Gothic Book"/>
                <a:cs typeface="Franklin Gothic Book"/>
              </a:rPr>
              <a:t>and</a:t>
            </a:r>
            <a:r>
              <a:rPr sz="2200" spc="-35" dirty="0">
                <a:latin typeface="Franklin Gothic Book"/>
                <a:cs typeface="Franklin Gothic Book"/>
              </a:rPr>
              <a:t> </a:t>
            </a:r>
            <a:r>
              <a:rPr sz="2200" dirty="0">
                <a:latin typeface="Franklin Gothic Book"/>
                <a:cs typeface="Franklin Gothic Book"/>
              </a:rPr>
              <a:t>isolated</a:t>
            </a:r>
            <a:r>
              <a:rPr sz="2200" spc="-40" dirty="0">
                <a:latin typeface="Franklin Gothic Book"/>
                <a:cs typeface="Franklin Gothic Book"/>
              </a:rPr>
              <a:t> </a:t>
            </a:r>
            <a:r>
              <a:rPr sz="2200" dirty="0">
                <a:latin typeface="Franklin Gothic Book"/>
                <a:cs typeface="Franklin Gothic Book"/>
              </a:rPr>
              <a:t>in</a:t>
            </a:r>
            <a:r>
              <a:rPr sz="2200" spc="-45" dirty="0">
                <a:latin typeface="Franklin Gothic Book"/>
                <a:cs typeface="Franklin Gothic Book"/>
              </a:rPr>
              <a:t> </a:t>
            </a:r>
            <a:r>
              <a:rPr sz="2200" dirty="0">
                <a:latin typeface="Franklin Gothic Book"/>
                <a:cs typeface="Franklin Gothic Book"/>
              </a:rPr>
              <a:t>connection</a:t>
            </a:r>
            <a:r>
              <a:rPr sz="2200" spc="-35" dirty="0">
                <a:latin typeface="Franklin Gothic Book"/>
                <a:cs typeface="Franklin Gothic Book"/>
              </a:rPr>
              <a:t> </a:t>
            </a:r>
            <a:r>
              <a:rPr sz="2200" dirty="0">
                <a:latin typeface="Franklin Gothic Book"/>
                <a:cs typeface="Franklin Gothic Book"/>
              </a:rPr>
              <a:t>with</a:t>
            </a:r>
            <a:r>
              <a:rPr sz="2200" spc="-50" dirty="0">
                <a:latin typeface="Franklin Gothic Book"/>
                <a:cs typeface="Franklin Gothic Book"/>
              </a:rPr>
              <a:t> </a:t>
            </a:r>
            <a:r>
              <a:rPr sz="2200" dirty="0">
                <a:latin typeface="Franklin Gothic Book"/>
                <a:cs typeface="Franklin Gothic Book"/>
              </a:rPr>
              <a:t>a</a:t>
            </a:r>
            <a:r>
              <a:rPr sz="2200" spc="-40" dirty="0">
                <a:latin typeface="Franklin Gothic Book"/>
                <a:cs typeface="Franklin Gothic Book"/>
              </a:rPr>
              <a:t> </a:t>
            </a:r>
            <a:r>
              <a:rPr sz="2200" dirty="0">
                <a:latin typeface="Franklin Gothic Book"/>
                <a:cs typeface="Franklin Gothic Book"/>
              </a:rPr>
              <a:t>reported</a:t>
            </a:r>
            <a:r>
              <a:rPr sz="2200" spc="-15" dirty="0">
                <a:latin typeface="Franklin Gothic Book"/>
                <a:cs typeface="Franklin Gothic Book"/>
              </a:rPr>
              <a:t> </a:t>
            </a:r>
            <a:r>
              <a:rPr sz="2200" dirty="0">
                <a:latin typeface="Franklin Gothic Book"/>
                <a:cs typeface="Franklin Gothic Book"/>
              </a:rPr>
              <a:t>cyber</a:t>
            </a:r>
            <a:r>
              <a:rPr sz="2200" spc="-10" dirty="0">
                <a:latin typeface="Franklin Gothic Book"/>
                <a:cs typeface="Franklin Gothic Book"/>
              </a:rPr>
              <a:t> incident, </a:t>
            </a:r>
            <a:r>
              <a:rPr sz="2200" dirty="0">
                <a:latin typeface="Franklin Gothic Book"/>
                <a:cs typeface="Franklin Gothic Book"/>
              </a:rPr>
              <a:t>the</a:t>
            </a:r>
            <a:r>
              <a:rPr sz="2200" spc="-60" dirty="0">
                <a:latin typeface="Franklin Gothic Book"/>
                <a:cs typeface="Franklin Gothic Book"/>
              </a:rPr>
              <a:t> </a:t>
            </a:r>
            <a:r>
              <a:rPr sz="2200" dirty="0">
                <a:latin typeface="Franklin Gothic Book"/>
                <a:cs typeface="Franklin Gothic Book"/>
              </a:rPr>
              <a:t>contractor/</a:t>
            </a:r>
            <a:r>
              <a:rPr sz="2200" spc="-40" dirty="0">
                <a:latin typeface="Franklin Gothic Book"/>
                <a:cs typeface="Franklin Gothic Book"/>
              </a:rPr>
              <a:t> </a:t>
            </a:r>
            <a:r>
              <a:rPr sz="2200" dirty="0">
                <a:latin typeface="Franklin Gothic Book"/>
                <a:cs typeface="Franklin Gothic Book"/>
              </a:rPr>
              <a:t>subcontractor</a:t>
            </a:r>
            <a:r>
              <a:rPr sz="2200" spc="-40" dirty="0">
                <a:latin typeface="Franklin Gothic Book"/>
                <a:cs typeface="Franklin Gothic Book"/>
              </a:rPr>
              <a:t> </a:t>
            </a:r>
            <a:r>
              <a:rPr sz="2200" dirty="0">
                <a:latin typeface="Franklin Gothic Book"/>
                <a:cs typeface="Franklin Gothic Book"/>
              </a:rPr>
              <a:t>shall</a:t>
            </a:r>
            <a:r>
              <a:rPr sz="2200" spc="-70" dirty="0">
                <a:latin typeface="Franklin Gothic Book"/>
                <a:cs typeface="Franklin Gothic Book"/>
              </a:rPr>
              <a:t> </a:t>
            </a:r>
            <a:r>
              <a:rPr sz="2200" dirty="0">
                <a:latin typeface="Franklin Gothic Book"/>
                <a:cs typeface="Franklin Gothic Book"/>
              </a:rPr>
              <a:t>submit</a:t>
            </a:r>
            <a:r>
              <a:rPr sz="2200" spc="-60" dirty="0">
                <a:latin typeface="Franklin Gothic Book"/>
                <a:cs typeface="Franklin Gothic Book"/>
              </a:rPr>
              <a:t> </a:t>
            </a:r>
            <a:r>
              <a:rPr sz="2200" dirty="0">
                <a:latin typeface="Franklin Gothic Book"/>
                <a:cs typeface="Franklin Gothic Book"/>
              </a:rPr>
              <a:t>the</a:t>
            </a:r>
            <a:r>
              <a:rPr sz="2200" spc="-55" dirty="0">
                <a:latin typeface="Franklin Gothic Book"/>
                <a:cs typeface="Franklin Gothic Book"/>
              </a:rPr>
              <a:t> </a:t>
            </a:r>
            <a:r>
              <a:rPr sz="2200" dirty="0">
                <a:latin typeface="Franklin Gothic Book"/>
                <a:cs typeface="Franklin Gothic Book"/>
              </a:rPr>
              <a:t>malicious</a:t>
            </a:r>
            <a:r>
              <a:rPr sz="2200" spc="-70" dirty="0">
                <a:latin typeface="Franklin Gothic Book"/>
                <a:cs typeface="Franklin Gothic Book"/>
              </a:rPr>
              <a:t> </a:t>
            </a:r>
            <a:r>
              <a:rPr sz="2200" dirty="0">
                <a:latin typeface="Franklin Gothic Book"/>
                <a:cs typeface="Franklin Gothic Book"/>
              </a:rPr>
              <a:t>software</a:t>
            </a:r>
            <a:r>
              <a:rPr sz="2200" spc="-50" dirty="0">
                <a:latin typeface="Franklin Gothic Book"/>
                <a:cs typeface="Franklin Gothic Book"/>
              </a:rPr>
              <a:t> </a:t>
            </a:r>
            <a:r>
              <a:rPr sz="2200" dirty="0">
                <a:latin typeface="Franklin Gothic Book"/>
                <a:cs typeface="Franklin Gothic Book"/>
              </a:rPr>
              <a:t>to</a:t>
            </a:r>
            <a:r>
              <a:rPr sz="2200" spc="-65" dirty="0">
                <a:latin typeface="Franklin Gothic Book"/>
                <a:cs typeface="Franklin Gothic Book"/>
              </a:rPr>
              <a:t> </a:t>
            </a:r>
            <a:r>
              <a:rPr sz="2200" spc="-25" dirty="0">
                <a:latin typeface="Franklin Gothic Book"/>
                <a:cs typeface="Franklin Gothic Book"/>
              </a:rPr>
              <a:t>the </a:t>
            </a:r>
            <a:r>
              <a:rPr sz="2200" dirty="0">
                <a:latin typeface="Franklin Gothic Book"/>
                <a:cs typeface="Franklin Gothic Book"/>
              </a:rPr>
              <a:t>DoD</a:t>
            </a:r>
            <a:r>
              <a:rPr sz="2200" spc="-65" dirty="0">
                <a:latin typeface="Franklin Gothic Book"/>
                <a:cs typeface="Franklin Gothic Book"/>
              </a:rPr>
              <a:t> </a:t>
            </a:r>
            <a:r>
              <a:rPr sz="2200" dirty="0">
                <a:latin typeface="Franklin Gothic Book"/>
                <a:cs typeface="Franklin Gothic Book"/>
              </a:rPr>
              <a:t>Cyber</a:t>
            </a:r>
            <a:r>
              <a:rPr sz="2200" spc="-50" dirty="0">
                <a:latin typeface="Franklin Gothic Book"/>
                <a:cs typeface="Franklin Gothic Book"/>
              </a:rPr>
              <a:t> </a:t>
            </a:r>
            <a:r>
              <a:rPr sz="2200" dirty="0">
                <a:latin typeface="Franklin Gothic Book"/>
                <a:cs typeface="Franklin Gothic Book"/>
              </a:rPr>
              <a:t>Crime</a:t>
            </a:r>
            <a:r>
              <a:rPr sz="2200" spc="-60" dirty="0">
                <a:latin typeface="Franklin Gothic Book"/>
                <a:cs typeface="Franklin Gothic Book"/>
              </a:rPr>
              <a:t> </a:t>
            </a:r>
            <a:r>
              <a:rPr sz="2200" dirty="0">
                <a:latin typeface="Franklin Gothic Book"/>
                <a:cs typeface="Franklin Gothic Book"/>
              </a:rPr>
              <a:t>Center</a:t>
            </a:r>
            <a:r>
              <a:rPr sz="2200" spc="-40" dirty="0">
                <a:latin typeface="Franklin Gothic Book"/>
                <a:cs typeface="Franklin Gothic Book"/>
              </a:rPr>
              <a:t> </a:t>
            </a:r>
            <a:r>
              <a:rPr sz="2200" spc="-10" dirty="0">
                <a:latin typeface="Franklin Gothic Book"/>
                <a:cs typeface="Franklin Gothic Book"/>
              </a:rPr>
              <a:t>(DC3).</a:t>
            </a:r>
            <a:r>
              <a:rPr sz="2200" dirty="0">
                <a:latin typeface="Franklin Gothic Book"/>
                <a:cs typeface="Franklin Gothic Book"/>
              </a:rPr>
              <a:t>	Also,</a:t>
            </a:r>
            <a:r>
              <a:rPr sz="2200" spc="-50" dirty="0">
                <a:latin typeface="Franklin Gothic Book"/>
                <a:cs typeface="Franklin Gothic Book"/>
              </a:rPr>
              <a:t> </a:t>
            </a:r>
            <a:r>
              <a:rPr kumimoji="0" lang="en-US" sz="2000" b="1" i="0" u="none" strike="noStrike" kern="1200" cap="none" spc="0" normalizeH="0" baseline="0" noProof="0" dirty="0">
                <a:ln>
                  <a:noFill/>
                </a:ln>
                <a:solidFill>
                  <a:srgbClr val="FF0000"/>
                </a:solidFill>
                <a:effectLst/>
                <a:uLnTx/>
                <a:uFillTx/>
                <a:latin typeface="Franklin Gothic Book" panose="020B0503020102020204"/>
                <a:ea typeface="+mn-ea"/>
                <a:cs typeface="+mn-cs"/>
                <a:hlinkClick r:id="rId3">
                  <a:extLst>
                    <a:ext uri="{A12FA001-AC4F-418D-AE19-62706E023703}">
                      <ahyp:hlinkClr xmlns:ahyp="http://schemas.microsoft.com/office/drawing/2018/hyperlinkcolor" val="tx"/>
                    </a:ext>
                  </a:extLst>
                </a:hlinkClick>
              </a:rPr>
              <a:t>https://dibnet.dod.mil/dibnet/</a:t>
            </a:r>
            <a:endParaRPr kumimoji="0" lang="en-US" sz="2000" b="1" i="0" u="none" strike="noStrike" kern="1200" cap="none" spc="0" normalizeH="0" baseline="0" noProof="0" dirty="0">
              <a:ln>
                <a:noFill/>
              </a:ln>
              <a:solidFill>
                <a:srgbClr val="FF0000"/>
              </a:solidFill>
              <a:effectLst/>
              <a:uLnTx/>
              <a:uFillTx/>
              <a:latin typeface="Franklin Gothic Book" panose="020B0503020102020204"/>
              <a:ea typeface="+mn-ea"/>
              <a:cs typeface="+mn-cs"/>
            </a:endParaRPr>
          </a:p>
          <a:p>
            <a:pPr marL="12700" marR="1147445">
              <a:lnSpc>
                <a:spcPts val="2380"/>
              </a:lnSpc>
              <a:spcBef>
                <a:spcPts val="1110"/>
              </a:spcBef>
              <a:tabLst>
                <a:tab pos="3814445" algn="l"/>
              </a:tabLst>
            </a:pPr>
            <a:r>
              <a:rPr sz="2200" dirty="0">
                <a:latin typeface="Franklin Gothic Book"/>
                <a:cs typeface="Franklin Gothic Book"/>
              </a:rPr>
              <a:t>If</a:t>
            </a:r>
            <a:r>
              <a:rPr sz="2200" spc="-50" dirty="0">
                <a:latin typeface="Franklin Gothic Book"/>
                <a:cs typeface="Franklin Gothic Book"/>
              </a:rPr>
              <a:t> </a:t>
            </a:r>
            <a:r>
              <a:rPr sz="2200" dirty="0">
                <a:latin typeface="Franklin Gothic Book"/>
                <a:cs typeface="Franklin Gothic Book"/>
              </a:rPr>
              <a:t>DoD</a:t>
            </a:r>
            <a:r>
              <a:rPr sz="2200" spc="-40" dirty="0">
                <a:latin typeface="Franklin Gothic Book"/>
                <a:cs typeface="Franklin Gothic Book"/>
              </a:rPr>
              <a:t> </a:t>
            </a:r>
            <a:r>
              <a:rPr sz="2200" dirty="0">
                <a:latin typeface="Franklin Gothic Book"/>
                <a:cs typeface="Franklin Gothic Book"/>
              </a:rPr>
              <a:t>elects</a:t>
            </a:r>
            <a:r>
              <a:rPr sz="2200" spc="-25" dirty="0">
                <a:latin typeface="Franklin Gothic Book"/>
                <a:cs typeface="Franklin Gothic Book"/>
              </a:rPr>
              <a:t> </a:t>
            </a:r>
            <a:r>
              <a:rPr sz="2200" dirty="0">
                <a:latin typeface="Franklin Gothic Book"/>
                <a:cs typeface="Franklin Gothic Book"/>
              </a:rPr>
              <a:t>to</a:t>
            </a:r>
            <a:r>
              <a:rPr sz="2200" spc="-45" dirty="0">
                <a:latin typeface="Franklin Gothic Book"/>
                <a:cs typeface="Franklin Gothic Book"/>
              </a:rPr>
              <a:t> </a:t>
            </a:r>
            <a:r>
              <a:rPr sz="2200" dirty="0">
                <a:latin typeface="Franklin Gothic Book"/>
                <a:cs typeface="Franklin Gothic Book"/>
              </a:rPr>
              <a:t>conduct</a:t>
            </a:r>
            <a:r>
              <a:rPr sz="2200" spc="-40" dirty="0">
                <a:latin typeface="Franklin Gothic Book"/>
                <a:cs typeface="Franklin Gothic Book"/>
              </a:rPr>
              <a:t> </a:t>
            </a:r>
            <a:r>
              <a:rPr sz="2200" dirty="0">
                <a:latin typeface="Franklin Gothic Book"/>
                <a:cs typeface="Franklin Gothic Book"/>
              </a:rPr>
              <a:t>a</a:t>
            </a:r>
            <a:r>
              <a:rPr sz="2200" spc="-45" dirty="0">
                <a:latin typeface="Franklin Gothic Book"/>
                <a:cs typeface="Franklin Gothic Book"/>
              </a:rPr>
              <a:t> </a:t>
            </a:r>
            <a:r>
              <a:rPr sz="2200" dirty="0">
                <a:latin typeface="Franklin Gothic Book"/>
                <a:cs typeface="Franklin Gothic Book"/>
              </a:rPr>
              <a:t>damage</a:t>
            </a:r>
            <a:r>
              <a:rPr sz="2200" spc="-50" dirty="0">
                <a:latin typeface="Franklin Gothic Book"/>
                <a:cs typeface="Franklin Gothic Book"/>
              </a:rPr>
              <a:t> </a:t>
            </a:r>
            <a:r>
              <a:rPr sz="2200" dirty="0">
                <a:latin typeface="Franklin Gothic Book"/>
                <a:cs typeface="Franklin Gothic Book"/>
              </a:rPr>
              <a:t>assessment,</a:t>
            </a:r>
            <a:r>
              <a:rPr sz="2200" spc="-10" dirty="0">
                <a:latin typeface="Franklin Gothic Book"/>
                <a:cs typeface="Franklin Gothic Book"/>
              </a:rPr>
              <a:t> </a:t>
            </a:r>
            <a:r>
              <a:rPr sz="2200" dirty="0">
                <a:latin typeface="Franklin Gothic Book"/>
                <a:cs typeface="Franklin Gothic Book"/>
              </a:rPr>
              <a:t>the</a:t>
            </a:r>
            <a:r>
              <a:rPr sz="2200" spc="-50" dirty="0">
                <a:latin typeface="Franklin Gothic Book"/>
                <a:cs typeface="Franklin Gothic Book"/>
              </a:rPr>
              <a:t> </a:t>
            </a:r>
            <a:r>
              <a:rPr sz="2200" dirty="0">
                <a:latin typeface="Franklin Gothic Book"/>
                <a:cs typeface="Franklin Gothic Book"/>
              </a:rPr>
              <a:t>Contracting</a:t>
            </a:r>
            <a:r>
              <a:rPr sz="2200" spc="-35" dirty="0">
                <a:latin typeface="Franklin Gothic Book"/>
                <a:cs typeface="Franklin Gothic Book"/>
              </a:rPr>
              <a:t> </a:t>
            </a:r>
            <a:r>
              <a:rPr sz="2200" dirty="0">
                <a:latin typeface="Franklin Gothic Book"/>
                <a:cs typeface="Franklin Gothic Book"/>
              </a:rPr>
              <a:t>Officer</a:t>
            </a:r>
            <a:r>
              <a:rPr sz="2200" spc="-20" dirty="0">
                <a:latin typeface="Franklin Gothic Book"/>
                <a:cs typeface="Franklin Gothic Book"/>
              </a:rPr>
              <a:t> will</a:t>
            </a:r>
            <a:r>
              <a:rPr sz="2200" spc="550" dirty="0">
                <a:latin typeface="Franklin Gothic Book"/>
                <a:cs typeface="Franklin Gothic Book"/>
              </a:rPr>
              <a:t>  </a:t>
            </a:r>
            <a:r>
              <a:rPr sz="2200" dirty="0">
                <a:latin typeface="Franklin Gothic Book"/>
                <a:cs typeface="Franklin Gothic Book"/>
              </a:rPr>
              <a:t>be</a:t>
            </a:r>
            <a:r>
              <a:rPr sz="2200" spc="-35" dirty="0">
                <a:latin typeface="Franklin Gothic Book"/>
                <a:cs typeface="Franklin Gothic Book"/>
              </a:rPr>
              <a:t> </a:t>
            </a:r>
            <a:r>
              <a:rPr sz="2200" dirty="0">
                <a:latin typeface="Franklin Gothic Book"/>
                <a:cs typeface="Franklin Gothic Book"/>
              </a:rPr>
              <a:t>notified</a:t>
            </a:r>
            <a:r>
              <a:rPr sz="2200" spc="-55" dirty="0">
                <a:latin typeface="Franklin Gothic Book"/>
                <a:cs typeface="Franklin Gothic Book"/>
              </a:rPr>
              <a:t> </a:t>
            </a:r>
            <a:r>
              <a:rPr sz="2200" dirty="0">
                <a:latin typeface="Franklin Gothic Book"/>
                <a:cs typeface="Franklin Gothic Book"/>
              </a:rPr>
              <a:t>by</a:t>
            </a:r>
            <a:r>
              <a:rPr sz="2200" spc="-30" dirty="0">
                <a:latin typeface="Franklin Gothic Book"/>
                <a:cs typeface="Franklin Gothic Book"/>
              </a:rPr>
              <a:t> </a:t>
            </a:r>
            <a:r>
              <a:rPr sz="2200" dirty="0">
                <a:latin typeface="Franklin Gothic Book"/>
                <a:cs typeface="Franklin Gothic Book"/>
              </a:rPr>
              <a:t>the</a:t>
            </a:r>
            <a:r>
              <a:rPr sz="2200" spc="-55" dirty="0">
                <a:latin typeface="Franklin Gothic Book"/>
                <a:cs typeface="Franklin Gothic Book"/>
              </a:rPr>
              <a:t> </a:t>
            </a:r>
            <a:r>
              <a:rPr sz="2200" dirty="0">
                <a:latin typeface="Franklin Gothic Book"/>
                <a:cs typeface="Franklin Gothic Book"/>
              </a:rPr>
              <a:t>requiring</a:t>
            </a:r>
            <a:r>
              <a:rPr sz="2200" spc="-40" dirty="0">
                <a:latin typeface="Franklin Gothic Book"/>
                <a:cs typeface="Franklin Gothic Book"/>
              </a:rPr>
              <a:t> </a:t>
            </a:r>
            <a:r>
              <a:rPr sz="2200" dirty="0">
                <a:latin typeface="Franklin Gothic Book"/>
                <a:cs typeface="Franklin Gothic Book"/>
              </a:rPr>
              <a:t>activity</a:t>
            </a:r>
            <a:r>
              <a:rPr sz="2200" spc="-50" dirty="0">
                <a:latin typeface="Franklin Gothic Book"/>
                <a:cs typeface="Franklin Gothic Book"/>
              </a:rPr>
              <a:t> </a:t>
            </a:r>
            <a:r>
              <a:rPr sz="2200" dirty="0">
                <a:latin typeface="Franklin Gothic Book"/>
                <a:cs typeface="Franklin Gothic Book"/>
              </a:rPr>
              <a:t>to</a:t>
            </a:r>
            <a:r>
              <a:rPr sz="2200" spc="-50" dirty="0">
                <a:latin typeface="Franklin Gothic Book"/>
                <a:cs typeface="Franklin Gothic Book"/>
              </a:rPr>
              <a:t> </a:t>
            </a:r>
            <a:r>
              <a:rPr sz="2200" dirty="0">
                <a:latin typeface="Franklin Gothic Book"/>
                <a:cs typeface="Franklin Gothic Book"/>
              </a:rPr>
              <a:t>request</a:t>
            </a:r>
            <a:r>
              <a:rPr sz="2200" spc="-25" dirty="0">
                <a:latin typeface="Franklin Gothic Book"/>
                <a:cs typeface="Franklin Gothic Book"/>
              </a:rPr>
              <a:t> </a:t>
            </a:r>
            <a:r>
              <a:rPr sz="2200" dirty="0">
                <a:latin typeface="Franklin Gothic Book"/>
                <a:cs typeface="Franklin Gothic Book"/>
              </a:rPr>
              <a:t>media</a:t>
            </a:r>
            <a:r>
              <a:rPr sz="2200" spc="-50" dirty="0">
                <a:latin typeface="Franklin Gothic Book"/>
                <a:cs typeface="Franklin Gothic Book"/>
              </a:rPr>
              <a:t> </a:t>
            </a:r>
            <a:r>
              <a:rPr sz="2200" dirty="0">
                <a:latin typeface="Franklin Gothic Book"/>
                <a:cs typeface="Franklin Gothic Book"/>
              </a:rPr>
              <a:t>and</a:t>
            </a:r>
            <a:r>
              <a:rPr sz="2200" spc="-50" dirty="0">
                <a:latin typeface="Franklin Gothic Book"/>
                <a:cs typeface="Franklin Gothic Book"/>
              </a:rPr>
              <a:t> </a:t>
            </a:r>
            <a:r>
              <a:rPr sz="2200" dirty="0">
                <a:latin typeface="Franklin Gothic Book"/>
                <a:cs typeface="Franklin Gothic Book"/>
              </a:rPr>
              <a:t>damage</a:t>
            </a:r>
            <a:r>
              <a:rPr sz="2200" spc="-55" dirty="0">
                <a:latin typeface="Franklin Gothic Book"/>
                <a:cs typeface="Franklin Gothic Book"/>
              </a:rPr>
              <a:t> </a:t>
            </a:r>
            <a:r>
              <a:rPr sz="2200" spc="-10" dirty="0">
                <a:latin typeface="Franklin Gothic Book"/>
                <a:cs typeface="Franklin Gothic Book"/>
              </a:rPr>
              <a:t>assessment </a:t>
            </a:r>
            <a:r>
              <a:rPr sz="2200" dirty="0">
                <a:latin typeface="Franklin Gothic Book"/>
                <a:cs typeface="Franklin Gothic Book"/>
              </a:rPr>
              <a:t>information</a:t>
            </a:r>
            <a:r>
              <a:rPr sz="2200" spc="-90" dirty="0">
                <a:latin typeface="Franklin Gothic Book"/>
                <a:cs typeface="Franklin Gothic Book"/>
              </a:rPr>
              <a:t> </a:t>
            </a:r>
            <a:r>
              <a:rPr sz="2200" dirty="0">
                <a:latin typeface="Franklin Gothic Book"/>
                <a:cs typeface="Franklin Gothic Book"/>
              </a:rPr>
              <a:t>from</a:t>
            </a:r>
            <a:r>
              <a:rPr sz="2200" spc="-80" dirty="0">
                <a:latin typeface="Franklin Gothic Book"/>
                <a:cs typeface="Franklin Gothic Book"/>
              </a:rPr>
              <a:t> </a:t>
            </a:r>
            <a:r>
              <a:rPr sz="2200" dirty="0">
                <a:latin typeface="Franklin Gothic Book"/>
                <a:cs typeface="Franklin Gothic Book"/>
              </a:rPr>
              <a:t>the</a:t>
            </a:r>
            <a:r>
              <a:rPr sz="2200" spc="-65" dirty="0">
                <a:latin typeface="Franklin Gothic Book"/>
                <a:cs typeface="Franklin Gothic Book"/>
              </a:rPr>
              <a:t> </a:t>
            </a:r>
            <a:r>
              <a:rPr sz="2200" spc="-10" dirty="0">
                <a:latin typeface="Franklin Gothic Book"/>
                <a:cs typeface="Franklin Gothic Book"/>
              </a:rPr>
              <a:t>contractor</a:t>
            </a:r>
            <a:endParaRPr sz="2200" dirty="0">
              <a:latin typeface="Franklin Gothic Book"/>
              <a:cs typeface="Franklin Gothic Book"/>
            </a:endParaRPr>
          </a:p>
        </p:txBody>
      </p:sp>
      <p:grpSp>
        <p:nvGrpSpPr>
          <p:cNvPr id="5" name="object 5"/>
          <p:cNvGrpSpPr/>
          <p:nvPr/>
        </p:nvGrpSpPr>
        <p:grpSpPr>
          <a:xfrm>
            <a:off x="649664" y="2145426"/>
            <a:ext cx="708660" cy="708660"/>
            <a:chOff x="649664" y="2145426"/>
            <a:chExt cx="708660" cy="708660"/>
          </a:xfrm>
        </p:grpSpPr>
        <p:sp>
          <p:nvSpPr>
            <p:cNvPr id="6" name="object 6"/>
            <p:cNvSpPr/>
            <p:nvPr/>
          </p:nvSpPr>
          <p:spPr>
            <a:xfrm>
              <a:off x="649664" y="2145426"/>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00A0D5"/>
            </a:solidFill>
          </p:spPr>
          <p:txBody>
            <a:bodyPr wrap="square" lIns="0" tIns="0" rIns="0" bIns="0" rtlCol="0"/>
            <a:lstStyle/>
            <a:p>
              <a:endParaRPr/>
            </a:p>
          </p:txBody>
        </p:sp>
        <p:sp>
          <p:nvSpPr>
            <p:cNvPr id="7" name="object 7"/>
            <p:cNvSpPr/>
            <p:nvPr/>
          </p:nvSpPr>
          <p:spPr>
            <a:xfrm>
              <a:off x="819538" y="2297457"/>
              <a:ext cx="295910" cy="306070"/>
            </a:xfrm>
            <a:custGeom>
              <a:avLst/>
              <a:gdLst/>
              <a:ahLst/>
              <a:cxnLst/>
              <a:rect l="l" t="t" r="r" b="b"/>
              <a:pathLst>
                <a:path w="295909" h="306069">
                  <a:moveTo>
                    <a:pt x="49378" y="305806"/>
                  </a:moveTo>
                  <a:lnTo>
                    <a:pt x="64541" y="232004"/>
                  </a:lnTo>
                  <a:lnTo>
                    <a:pt x="38040" y="212118"/>
                  </a:lnTo>
                  <a:lnTo>
                    <a:pt x="17678" y="187338"/>
                  </a:lnTo>
                  <a:lnTo>
                    <a:pt x="4612" y="158658"/>
                  </a:lnTo>
                  <a:lnTo>
                    <a:pt x="0" y="127072"/>
                  </a:lnTo>
                  <a:lnTo>
                    <a:pt x="7546" y="86908"/>
                  </a:lnTo>
                  <a:lnTo>
                    <a:pt x="28553" y="52025"/>
                  </a:lnTo>
                  <a:lnTo>
                    <a:pt x="60575" y="24518"/>
                  </a:lnTo>
                  <a:lnTo>
                    <a:pt x="101162" y="6478"/>
                  </a:lnTo>
                  <a:lnTo>
                    <a:pt x="147868" y="0"/>
                  </a:lnTo>
                  <a:lnTo>
                    <a:pt x="194625" y="6478"/>
                  </a:lnTo>
                  <a:lnTo>
                    <a:pt x="235219" y="24518"/>
                  </a:lnTo>
                  <a:lnTo>
                    <a:pt x="267221" y="52025"/>
                  </a:lnTo>
                  <a:lnTo>
                    <a:pt x="288203" y="86908"/>
                  </a:lnTo>
                  <a:lnTo>
                    <a:pt x="295736" y="127072"/>
                  </a:lnTo>
                  <a:lnTo>
                    <a:pt x="294992" y="139994"/>
                  </a:lnTo>
                  <a:lnTo>
                    <a:pt x="292801" y="152550"/>
                  </a:lnTo>
                  <a:lnTo>
                    <a:pt x="289226" y="164679"/>
                  </a:lnTo>
                  <a:lnTo>
                    <a:pt x="284331" y="176318"/>
                  </a:lnTo>
                  <a:lnTo>
                    <a:pt x="279098" y="175781"/>
                  </a:lnTo>
                  <a:lnTo>
                    <a:pt x="273865" y="175378"/>
                  </a:lnTo>
                  <a:lnTo>
                    <a:pt x="268497" y="175378"/>
                  </a:lnTo>
                  <a:lnTo>
                    <a:pt x="227408" y="181343"/>
                  </a:lnTo>
                  <a:lnTo>
                    <a:pt x="192383" y="197838"/>
                  </a:lnTo>
                  <a:lnTo>
                    <a:pt x="165961" y="222760"/>
                  </a:lnTo>
                  <a:lnTo>
                    <a:pt x="150686" y="254011"/>
                  </a:lnTo>
                  <a:lnTo>
                    <a:pt x="149746" y="254145"/>
                  </a:lnTo>
                  <a:lnTo>
                    <a:pt x="147868" y="254145"/>
                  </a:lnTo>
                  <a:lnTo>
                    <a:pt x="138463" y="253874"/>
                  </a:lnTo>
                  <a:lnTo>
                    <a:pt x="129183" y="253088"/>
                  </a:lnTo>
                  <a:lnTo>
                    <a:pt x="120055" y="251824"/>
                  </a:lnTo>
                  <a:lnTo>
                    <a:pt x="111102" y="250119"/>
                  </a:lnTo>
                  <a:lnTo>
                    <a:pt x="49378" y="305806"/>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987802" y="2493098"/>
              <a:ext cx="200467" cy="208656"/>
            </a:xfrm>
            <a:prstGeom prst="rect">
              <a:avLst/>
            </a:prstGeom>
          </p:spPr>
        </p:pic>
      </p:grpSp>
      <p:grpSp>
        <p:nvGrpSpPr>
          <p:cNvPr id="9" name="object 9"/>
          <p:cNvGrpSpPr/>
          <p:nvPr/>
        </p:nvGrpSpPr>
        <p:grpSpPr>
          <a:xfrm>
            <a:off x="649664" y="3800491"/>
            <a:ext cx="708660" cy="708660"/>
            <a:chOff x="649664" y="3800491"/>
            <a:chExt cx="708660" cy="708660"/>
          </a:xfrm>
        </p:grpSpPr>
        <p:sp>
          <p:nvSpPr>
            <p:cNvPr id="10" name="object 10"/>
            <p:cNvSpPr/>
            <p:nvPr/>
          </p:nvSpPr>
          <p:spPr>
            <a:xfrm>
              <a:off x="649664" y="3800491"/>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C53937"/>
            </a:solidFill>
          </p:spPr>
          <p:txBody>
            <a:bodyPr wrap="square" lIns="0" tIns="0" rIns="0" bIns="0" rtlCol="0"/>
            <a:lstStyle/>
            <a:p>
              <a:endParaRPr/>
            </a:p>
          </p:txBody>
        </p:sp>
        <p:sp>
          <p:nvSpPr>
            <p:cNvPr id="11" name="object 11"/>
            <p:cNvSpPr/>
            <p:nvPr/>
          </p:nvSpPr>
          <p:spPr>
            <a:xfrm>
              <a:off x="815513" y="3966343"/>
              <a:ext cx="377190" cy="377190"/>
            </a:xfrm>
            <a:custGeom>
              <a:avLst/>
              <a:gdLst/>
              <a:ahLst/>
              <a:cxnLst/>
              <a:rect l="l" t="t" r="r" b="b"/>
              <a:pathLst>
                <a:path w="377190" h="377189">
                  <a:moveTo>
                    <a:pt x="188391" y="376789"/>
                  </a:moveTo>
                  <a:lnTo>
                    <a:pt x="138375" y="370046"/>
                  </a:lnTo>
                  <a:lnTo>
                    <a:pt x="93390" y="351026"/>
                  </a:lnTo>
                  <a:lnTo>
                    <a:pt x="55249" y="321539"/>
                  </a:lnTo>
                  <a:lnTo>
                    <a:pt x="25762" y="283397"/>
                  </a:lnTo>
                  <a:lnTo>
                    <a:pt x="6742" y="238412"/>
                  </a:lnTo>
                  <a:lnTo>
                    <a:pt x="0" y="188394"/>
                  </a:lnTo>
                  <a:lnTo>
                    <a:pt x="6742" y="138377"/>
                  </a:lnTo>
                  <a:lnTo>
                    <a:pt x="25762" y="93392"/>
                  </a:lnTo>
                  <a:lnTo>
                    <a:pt x="55249" y="55250"/>
                  </a:lnTo>
                  <a:lnTo>
                    <a:pt x="93390" y="25763"/>
                  </a:lnTo>
                  <a:lnTo>
                    <a:pt x="138375" y="6742"/>
                  </a:lnTo>
                  <a:lnTo>
                    <a:pt x="188391" y="0"/>
                  </a:lnTo>
                  <a:lnTo>
                    <a:pt x="238407" y="6742"/>
                  </a:lnTo>
                  <a:lnTo>
                    <a:pt x="283392" y="25763"/>
                  </a:lnTo>
                  <a:lnTo>
                    <a:pt x="295715" y="35290"/>
                  </a:lnTo>
                  <a:lnTo>
                    <a:pt x="188391" y="35290"/>
                  </a:lnTo>
                  <a:lnTo>
                    <a:pt x="140059" y="43110"/>
                  </a:lnTo>
                  <a:lnTo>
                    <a:pt x="98038" y="64875"/>
                  </a:lnTo>
                  <a:lnTo>
                    <a:pt x="64874" y="98040"/>
                  </a:lnTo>
                  <a:lnTo>
                    <a:pt x="43109" y="140061"/>
                  </a:lnTo>
                  <a:lnTo>
                    <a:pt x="35289" y="188394"/>
                  </a:lnTo>
                  <a:lnTo>
                    <a:pt x="43109" y="236728"/>
                  </a:lnTo>
                  <a:lnTo>
                    <a:pt x="64874" y="278749"/>
                  </a:lnTo>
                  <a:lnTo>
                    <a:pt x="98038" y="311914"/>
                  </a:lnTo>
                  <a:lnTo>
                    <a:pt x="140059" y="333679"/>
                  </a:lnTo>
                  <a:lnTo>
                    <a:pt x="188391" y="341499"/>
                  </a:lnTo>
                  <a:lnTo>
                    <a:pt x="295715" y="341499"/>
                  </a:lnTo>
                  <a:lnTo>
                    <a:pt x="283392" y="351026"/>
                  </a:lnTo>
                  <a:lnTo>
                    <a:pt x="238407" y="370046"/>
                  </a:lnTo>
                  <a:lnTo>
                    <a:pt x="188391" y="376789"/>
                  </a:lnTo>
                  <a:close/>
                </a:path>
                <a:path w="377190" h="377189">
                  <a:moveTo>
                    <a:pt x="295715" y="341499"/>
                  </a:moveTo>
                  <a:lnTo>
                    <a:pt x="188391" y="341499"/>
                  </a:lnTo>
                  <a:lnTo>
                    <a:pt x="236723" y="333679"/>
                  </a:lnTo>
                  <a:lnTo>
                    <a:pt x="278743" y="311914"/>
                  </a:lnTo>
                  <a:lnTo>
                    <a:pt x="311908" y="278749"/>
                  </a:lnTo>
                  <a:lnTo>
                    <a:pt x="333672" y="236728"/>
                  </a:lnTo>
                  <a:lnTo>
                    <a:pt x="341492" y="188394"/>
                  </a:lnTo>
                  <a:lnTo>
                    <a:pt x="333672" y="140061"/>
                  </a:lnTo>
                  <a:lnTo>
                    <a:pt x="311908" y="98040"/>
                  </a:lnTo>
                  <a:lnTo>
                    <a:pt x="278743" y="64875"/>
                  </a:lnTo>
                  <a:lnTo>
                    <a:pt x="236723" y="43110"/>
                  </a:lnTo>
                  <a:lnTo>
                    <a:pt x="188391" y="35290"/>
                  </a:lnTo>
                  <a:lnTo>
                    <a:pt x="295715" y="35290"/>
                  </a:lnTo>
                  <a:lnTo>
                    <a:pt x="321533" y="55250"/>
                  </a:lnTo>
                  <a:lnTo>
                    <a:pt x="351019" y="93392"/>
                  </a:lnTo>
                  <a:lnTo>
                    <a:pt x="370039" y="138377"/>
                  </a:lnTo>
                  <a:lnTo>
                    <a:pt x="376782" y="188394"/>
                  </a:lnTo>
                  <a:lnTo>
                    <a:pt x="370039" y="238412"/>
                  </a:lnTo>
                  <a:lnTo>
                    <a:pt x="351019" y="283397"/>
                  </a:lnTo>
                  <a:lnTo>
                    <a:pt x="321533" y="321539"/>
                  </a:lnTo>
                  <a:lnTo>
                    <a:pt x="295715" y="341499"/>
                  </a:lnTo>
                  <a:close/>
                </a:path>
              </a:pathLst>
            </a:custGeom>
            <a:solidFill>
              <a:srgbClr val="FFFFFF"/>
            </a:solidFill>
          </p:spPr>
          <p:txBody>
            <a:bodyPr wrap="square" lIns="0" tIns="0" rIns="0" bIns="0" rtlCol="0"/>
            <a:lstStyle/>
            <a:p>
              <a:endParaRPr/>
            </a:p>
          </p:txBody>
        </p:sp>
        <p:pic>
          <p:nvPicPr>
            <p:cNvPr id="12" name="object 12"/>
            <p:cNvPicPr/>
            <p:nvPr/>
          </p:nvPicPr>
          <p:blipFill>
            <a:blip r:embed="rId5" cstate="print"/>
            <a:stretch>
              <a:fillRect/>
            </a:stretch>
          </p:blipFill>
          <p:spPr>
            <a:xfrm>
              <a:off x="884885" y="4035716"/>
              <a:ext cx="238038" cy="238043"/>
            </a:xfrm>
            <a:prstGeom prst="rect">
              <a:avLst/>
            </a:prstGeom>
          </p:spPr>
        </p:pic>
      </p:grpSp>
      <p:grpSp>
        <p:nvGrpSpPr>
          <p:cNvPr id="13" name="object 13"/>
          <p:cNvGrpSpPr/>
          <p:nvPr/>
        </p:nvGrpSpPr>
        <p:grpSpPr>
          <a:xfrm>
            <a:off x="654237" y="4896247"/>
            <a:ext cx="708660" cy="708660"/>
            <a:chOff x="654237" y="4896247"/>
            <a:chExt cx="708660" cy="708660"/>
          </a:xfrm>
        </p:grpSpPr>
        <p:sp>
          <p:nvSpPr>
            <p:cNvPr id="14" name="object 14"/>
            <p:cNvSpPr/>
            <p:nvPr/>
          </p:nvSpPr>
          <p:spPr>
            <a:xfrm>
              <a:off x="654237" y="4896247"/>
              <a:ext cx="708660" cy="708660"/>
            </a:xfrm>
            <a:custGeom>
              <a:avLst/>
              <a:gdLst/>
              <a:ahLst/>
              <a:cxnLst/>
              <a:rect l="l" t="t" r="r" b="b"/>
              <a:pathLst>
                <a:path w="708660" h="708660">
                  <a:moveTo>
                    <a:pt x="611466" y="708493"/>
                  </a:moveTo>
                  <a:lnTo>
                    <a:pt x="97013" y="708493"/>
                  </a:lnTo>
                  <a:lnTo>
                    <a:pt x="59381" y="700826"/>
                  </a:lnTo>
                  <a:lnTo>
                    <a:pt x="28530" y="679962"/>
                  </a:lnTo>
                  <a:lnTo>
                    <a:pt x="7667" y="649110"/>
                  </a:lnTo>
                  <a:lnTo>
                    <a:pt x="0" y="611478"/>
                  </a:lnTo>
                  <a:lnTo>
                    <a:pt x="0" y="97015"/>
                  </a:lnTo>
                  <a:lnTo>
                    <a:pt x="7667" y="59326"/>
                  </a:lnTo>
                  <a:lnTo>
                    <a:pt x="28530" y="28480"/>
                  </a:lnTo>
                  <a:lnTo>
                    <a:pt x="59381" y="7648"/>
                  </a:lnTo>
                  <a:lnTo>
                    <a:pt x="97013" y="0"/>
                  </a:lnTo>
                  <a:lnTo>
                    <a:pt x="611466" y="0"/>
                  </a:lnTo>
                  <a:lnTo>
                    <a:pt x="649154" y="7648"/>
                  </a:lnTo>
                  <a:lnTo>
                    <a:pt x="679999" y="28480"/>
                  </a:lnTo>
                  <a:lnTo>
                    <a:pt x="700831" y="59326"/>
                  </a:lnTo>
                  <a:lnTo>
                    <a:pt x="708480" y="97015"/>
                  </a:lnTo>
                  <a:lnTo>
                    <a:pt x="708480" y="611478"/>
                  </a:lnTo>
                  <a:lnTo>
                    <a:pt x="700831" y="649110"/>
                  </a:lnTo>
                  <a:lnTo>
                    <a:pt x="679999" y="679962"/>
                  </a:lnTo>
                  <a:lnTo>
                    <a:pt x="649154" y="700826"/>
                  </a:lnTo>
                  <a:lnTo>
                    <a:pt x="611466" y="708493"/>
                  </a:lnTo>
                  <a:close/>
                </a:path>
              </a:pathLst>
            </a:custGeom>
            <a:solidFill>
              <a:srgbClr val="DF7E2C"/>
            </a:solidFill>
          </p:spPr>
          <p:txBody>
            <a:bodyPr wrap="square" lIns="0" tIns="0" rIns="0" bIns="0" rtlCol="0"/>
            <a:lstStyle/>
            <a:p>
              <a:endParaRPr/>
            </a:p>
          </p:txBody>
        </p:sp>
        <p:pic>
          <p:nvPicPr>
            <p:cNvPr id="15" name="object 15"/>
            <p:cNvPicPr/>
            <p:nvPr/>
          </p:nvPicPr>
          <p:blipFill>
            <a:blip r:embed="rId6" cstate="print"/>
            <a:stretch>
              <a:fillRect/>
            </a:stretch>
          </p:blipFill>
          <p:spPr>
            <a:xfrm>
              <a:off x="833478" y="5087728"/>
              <a:ext cx="159299" cy="245154"/>
            </a:xfrm>
            <a:prstGeom prst="rect">
              <a:avLst/>
            </a:prstGeom>
          </p:spPr>
        </p:pic>
        <p:sp>
          <p:nvSpPr>
            <p:cNvPr id="16" name="object 16"/>
            <p:cNvSpPr/>
            <p:nvPr/>
          </p:nvSpPr>
          <p:spPr>
            <a:xfrm>
              <a:off x="913340" y="5113492"/>
              <a:ext cx="270510" cy="300355"/>
            </a:xfrm>
            <a:custGeom>
              <a:avLst/>
              <a:gdLst/>
              <a:ahLst/>
              <a:cxnLst/>
              <a:rect l="l" t="t" r="r" b="b"/>
              <a:pathLst>
                <a:path w="270509" h="300354">
                  <a:moveTo>
                    <a:pt x="248506" y="299767"/>
                  </a:moveTo>
                  <a:lnTo>
                    <a:pt x="21605" y="299767"/>
                  </a:lnTo>
                  <a:lnTo>
                    <a:pt x="10596" y="297486"/>
                  </a:lnTo>
                  <a:lnTo>
                    <a:pt x="3172" y="291280"/>
                  </a:lnTo>
                  <a:lnTo>
                    <a:pt x="0" y="282105"/>
                  </a:lnTo>
                  <a:lnTo>
                    <a:pt x="1746" y="270918"/>
                  </a:lnTo>
                  <a:lnTo>
                    <a:pt x="8153" y="255667"/>
                  </a:lnTo>
                  <a:lnTo>
                    <a:pt x="26435" y="219458"/>
                  </a:lnTo>
                  <a:lnTo>
                    <a:pt x="55184" y="176607"/>
                  </a:lnTo>
                  <a:lnTo>
                    <a:pt x="92990" y="141430"/>
                  </a:lnTo>
                  <a:lnTo>
                    <a:pt x="78651" y="129307"/>
                  </a:lnTo>
                  <a:lnTo>
                    <a:pt x="67646" y="114090"/>
                  </a:lnTo>
                  <a:lnTo>
                    <a:pt x="60591" y="96407"/>
                  </a:lnTo>
                  <a:lnTo>
                    <a:pt x="58102" y="76887"/>
                  </a:lnTo>
                  <a:lnTo>
                    <a:pt x="64155" y="46985"/>
                  </a:lnTo>
                  <a:lnTo>
                    <a:pt x="80662" y="22542"/>
                  </a:lnTo>
                  <a:lnTo>
                    <a:pt x="105143" y="6050"/>
                  </a:lnTo>
                  <a:lnTo>
                    <a:pt x="135123" y="0"/>
                  </a:lnTo>
                  <a:lnTo>
                    <a:pt x="165024" y="6050"/>
                  </a:lnTo>
                  <a:lnTo>
                    <a:pt x="189466" y="22542"/>
                  </a:lnTo>
                  <a:lnTo>
                    <a:pt x="205958" y="46985"/>
                  </a:lnTo>
                  <a:lnTo>
                    <a:pt x="212009" y="76887"/>
                  </a:lnTo>
                  <a:lnTo>
                    <a:pt x="209520" y="96407"/>
                  </a:lnTo>
                  <a:lnTo>
                    <a:pt x="202465" y="114090"/>
                  </a:lnTo>
                  <a:lnTo>
                    <a:pt x="191460" y="129307"/>
                  </a:lnTo>
                  <a:lnTo>
                    <a:pt x="177122" y="141430"/>
                  </a:lnTo>
                  <a:lnTo>
                    <a:pt x="209946" y="163379"/>
                  </a:lnTo>
                  <a:lnTo>
                    <a:pt x="230392" y="184184"/>
                  </a:lnTo>
                  <a:lnTo>
                    <a:pt x="247013" y="215984"/>
                  </a:lnTo>
                  <a:lnTo>
                    <a:pt x="268365" y="270918"/>
                  </a:lnTo>
                  <a:lnTo>
                    <a:pt x="270131" y="282105"/>
                  </a:lnTo>
                  <a:lnTo>
                    <a:pt x="266990" y="291280"/>
                  </a:lnTo>
                  <a:lnTo>
                    <a:pt x="259572" y="297486"/>
                  </a:lnTo>
                  <a:lnTo>
                    <a:pt x="248506" y="299767"/>
                  </a:lnTo>
                  <a:close/>
                </a:path>
              </a:pathLst>
            </a:custGeom>
            <a:solidFill>
              <a:srgbClr val="FFFFFF"/>
            </a:solidFill>
          </p:spPr>
          <p:txBody>
            <a:bodyPr wrap="square" lIns="0" tIns="0" rIns="0" bIns="0" rtlCol="0"/>
            <a:lstStyle/>
            <a:p>
              <a:endParaRPr/>
            </a:p>
          </p:txBody>
        </p:sp>
      </p:grpSp>
      <p:sp>
        <p:nvSpPr>
          <p:cNvPr id="17" name="object 17"/>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dirty="0"/>
              <a:t>Distribution</a:t>
            </a:r>
            <a:r>
              <a:rPr spc="-40" dirty="0"/>
              <a:t> </a:t>
            </a:r>
            <a:r>
              <a:rPr dirty="0"/>
              <a:t>Statement A:</a:t>
            </a:r>
            <a:r>
              <a:rPr spc="-25" dirty="0"/>
              <a:t> </a:t>
            </a:r>
            <a:r>
              <a:rPr dirty="0"/>
              <a:t>Approved</a:t>
            </a:r>
            <a:r>
              <a:rPr spc="15" dirty="0"/>
              <a:t> </a:t>
            </a:r>
            <a:r>
              <a:rPr dirty="0"/>
              <a:t>for</a:t>
            </a:r>
            <a:r>
              <a:rPr spc="-20" dirty="0"/>
              <a:t> </a:t>
            </a:r>
            <a:r>
              <a:rPr dirty="0"/>
              <a:t>public</a:t>
            </a:r>
            <a:r>
              <a:rPr spc="-40" dirty="0"/>
              <a:t> </a:t>
            </a:r>
            <a:r>
              <a:rPr dirty="0"/>
              <a:t>release.</a:t>
            </a:r>
            <a:r>
              <a:rPr spc="-10" dirty="0"/>
              <a:t> </a:t>
            </a:r>
            <a:r>
              <a:rPr dirty="0"/>
              <a:t>Distribution</a:t>
            </a:r>
            <a:r>
              <a:rPr spc="-40" dirty="0"/>
              <a:t> </a:t>
            </a:r>
            <a:r>
              <a:rPr dirty="0"/>
              <a:t>is</a:t>
            </a:r>
            <a:r>
              <a:rPr spc="-30" dirty="0"/>
              <a:t> </a:t>
            </a:r>
            <a:r>
              <a:rPr dirty="0"/>
              <a:t>unlimited.</a:t>
            </a:r>
            <a:r>
              <a:rPr spc="-40" dirty="0"/>
              <a:t> </a:t>
            </a:r>
            <a:r>
              <a:rPr dirty="0"/>
              <a:t>Case</a:t>
            </a:r>
            <a:r>
              <a:rPr spc="-30" dirty="0"/>
              <a:t> </a:t>
            </a:r>
            <a:r>
              <a:rPr dirty="0"/>
              <a:t>Number:</a:t>
            </a:r>
            <a:r>
              <a:rPr spc="-25" dirty="0"/>
              <a:t> </a:t>
            </a:r>
            <a:r>
              <a:rPr spc="-10" dirty="0"/>
              <a:t>AFRL-2021-</a:t>
            </a:r>
            <a:r>
              <a:rPr dirty="0"/>
              <a:t>2004,</a:t>
            </a:r>
            <a:r>
              <a:rPr spc="-25" dirty="0"/>
              <a:t> </a:t>
            </a:r>
            <a:r>
              <a:rPr dirty="0"/>
              <a:t>25</a:t>
            </a:r>
            <a:r>
              <a:rPr spc="-20" dirty="0"/>
              <a:t> </a:t>
            </a:r>
            <a:r>
              <a:rPr dirty="0"/>
              <a:t>Jun</a:t>
            </a:r>
            <a:r>
              <a:rPr spc="-30" dirty="0"/>
              <a:t> </a:t>
            </a:r>
            <a:r>
              <a:rPr spc="-10" dirty="0"/>
              <a:t>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073" r="20081"/>
          <a:stretch/>
        </p:blipFill>
        <p:spPr>
          <a:xfrm>
            <a:off x="-1" y="0"/>
            <a:ext cx="12197953" cy="6858000"/>
          </a:xfrm>
          <a:prstGeom prst="rect">
            <a:avLst/>
          </a:prstGeom>
          <a:effectLst/>
        </p:spPr>
      </p:pic>
      <p:sp>
        <p:nvSpPr>
          <p:cNvPr id="9" name="Rectangle 8"/>
          <p:cNvSpPr/>
          <p:nvPr/>
        </p:nvSpPr>
        <p:spPr>
          <a:xfrm>
            <a:off x="5570933" y="1158298"/>
            <a:ext cx="6617494" cy="5699701"/>
          </a:xfrm>
          <a:prstGeom prst="rect">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5" name="Rectangle 4"/>
          <p:cNvSpPr/>
          <p:nvPr/>
        </p:nvSpPr>
        <p:spPr>
          <a:xfrm>
            <a:off x="5410200" y="1906613"/>
            <a:ext cx="6617494" cy="4862870"/>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F182D"/>
                </a:solidFill>
                <a:effectLst/>
                <a:uLnTx/>
                <a:uFillTx/>
                <a:latin typeface="Franklin Gothic Medium" panose="020B0603020102020204"/>
                <a:ea typeface="+mn-ea"/>
                <a:cs typeface="+mn-cs"/>
              </a:rPr>
              <a:t>If you are a DOD contractor,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F182D"/>
                </a:solidFill>
                <a:effectLst/>
                <a:uLnTx/>
                <a:uFillTx/>
                <a:latin typeface="Franklin Gothic Medium" panose="020B0603020102020204"/>
                <a:ea typeface="+mn-ea"/>
                <a:cs typeface="+mn-cs"/>
              </a:rPr>
              <a:t>You must report cyber incidents to DC3</a:t>
            </a:r>
            <a:endParaRPr kumimoji="0" lang="en-US" sz="4400" b="1" i="0" u="none" strike="noStrike" kern="1200" cap="none" spc="0" normalizeH="0" baseline="0" noProof="0" dirty="0">
              <a:ln>
                <a:noFill/>
              </a:ln>
              <a:solidFill>
                <a:srgbClr val="0F182D"/>
              </a:solidFill>
              <a:effectLst/>
              <a:uLnTx/>
              <a:uFillTx/>
              <a:latin typeface="Franklin Gothic Medium" panose="020B06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F182D"/>
              </a:solidFill>
              <a:effectLst/>
              <a:uLnTx/>
              <a:uFillTx/>
              <a:latin typeface="Franklin Gothic Medium" panose="020B0603020102020204"/>
              <a:ea typeface="+mn-ea"/>
              <a:cs typeface="+mn-cs"/>
            </a:endParaRPr>
          </a:p>
        </p:txBody>
      </p:sp>
      <p:sp>
        <p:nvSpPr>
          <p:cNvPr id="4" name="Rectangle 3"/>
          <p:cNvSpPr/>
          <p:nvPr/>
        </p:nvSpPr>
        <p:spPr>
          <a:xfrm>
            <a:off x="5833002" y="710488"/>
            <a:ext cx="6358997" cy="430887"/>
          </a:xfrm>
          <a:prstGeom prst="rect">
            <a:avLst/>
          </a:prstGeom>
          <a:noFill/>
          <a:ln>
            <a:noFill/>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40" normalizeH="0" baseline="0" noProof="0" dirty="0">
                <a:ln>
                  <a:noFill/>
                </a:ln>
                <a:solidFill>
                  <a:srgbClr val="FFFFFF"/>
                </a:solidFill>
                <a:effectLst/>
                <a:uLnTx/>
                <a:uFillTx/>
                <a:latin typeface="Franklin Gothic Medium" panose="020B0603020102020204"/>
                <a:ea typeface="+mn-ea"/>
                <a:cs typeface="+mn-cs"/>
              </a:rPr>
              <a:t>AN OFFERING IN THE BLUE CYBER SERIES</a:t>
            </a:r>
          </a:p>
        </p:txBody>
      </p:sp>
      <p:sp>
        <p:nvSpPr>
          <p:cNvPr id="7" name="Rectangle 6">
            <a:extLst>
              <a:ext uri="{FF2B5EF4-FFF2-40B4-BE49-F238E27FC236}">
                <a16:creationId xmlns:a16="http://schemas.microsoft.com/office/drawing/2014/main" id="{1384A667-39F2-A6BA-3241-154D188D2CE1}"/>
              </a:ext>
            </a:extLst>
          </p:cNvPr>
          <p:cNvSpPr/>
          <p:nvPr/>
        </p:nvSpPr>
        <p:spPr>
          <a:xfrm>
            <a:off x="5570933" y="-1"/>
            <a:ext cx="6618685" cy="696634"/>
          </a:xfrm>
          <a:prstGeom prst="rect">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Triangle 9">
            <a:extLst>
              <a:ext uri="{FF2B5EF4-FFF2-40B4-BE49-F238E27FC236}">
                <a16:creationId xmlns:a16="http://schemas.microsoft.com/office/drawing/2014/main" id="{E4FA8215-E0FB-EC60-65B1-4A3218E8207C}"/>
              </a:ext>
            </a:extLst>
          </p:cNvPr>
          <p:cNvSpPr/>
          <p:nvPr/>
        </p:nvSpPr>
        <p:spPr>
          <a:xfrm rot="5400000">
            <a:off x="5574740" y="796432"/>
            <a:ext cx="254455" cy="262070"/>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3" name="Frame 12">
            <a:extLst>
              <a:ext uri="{FF2B5EF4-FFF2-40B4-BE49-F238E27FC236}">
                <a16:creationId xmlns:a16="http://schemas.microsoft.com/office/drawing/2014/main" id="{68E2FDA1-3D43-EFC3-AB9A-8ECA251978C5}"/>
              </a:ext>
            </a:extLst>
          </p:cNvPr>
          <p:cNvSpPr/>
          <p:nvPr/>
        </p:nvSpPr>
        <p:spPr>
          <a:xfrm>
            <a:off x="5833002" y="1549615"/>
            <a:ext cx="6075464" cy="4927385"/>
          </a:xfrm>
          <a:prstGeom prst="frame">
            <a:avLst>
              <a:gd name="adj1" fmla="val 360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F785237D-1B42-6C89-7581-619B094E59D7}"/>
              </a:ext>
            </a:extLst>
          </p:cNvPr>
          <p:cNvSpPr txBox="1"/>
          <p:nvPr/>
        </p:nvSpPr>
        <p:spPr>
          <a:xfrm>
            <a:off x="260927" y="88517"/>
            <a:ext cx="6100618" cy="21544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rPr>
              <a:t>Approved, DCN #0543-213-23 </a:t>
            </a:r>
          </a:p>
        </p:txBody>
      </p:sp>
    </p:spTree>
    <p:extLst>
      <p:ext uri="{BB962C8B-B14F-4D97-AF65-F5344CB8AC3E}">
        <p14:creationId xmlns:p14="http://schemas.microsoft.com/office/powerpoint/2010/main" val="116316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Rectangle 4"/>
          <p:cNvSpPr/>
          <p:nvPr/>
        </p:nvSpPr>
        <p:spPr>
          <a:xfrm>
            <a:off x="4184590" y="6570715"/>
            <a:ext cx="6096000" cy="21544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DISTRIBUTION C. Distribution authorized to U.S. Government Agencies and their contractors</a:t>
            </a:r>
          </a:p>
        </p:txBody>
      </p:sp>
      <p:sp>
        <p:nvSpPr>
          <p:cNvPr id="6" name="Rectangle 5"/>
          <p:cNvSpPr/>
          <p:nvPr/>
        </p:nvSpPr>
        <p:spPr>
          <a:xfrm>
            <a:off x="-1" y="-1"/>
            <a:ext cx="12192000" cy="685800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8" name="Donut 7"/>
          <p:cNvSpPr/>
          <p:nvPr/>
        </p:nvSpPr>
        <p:spPr>
          <a:xfrm>
            <a:off x="6624320" y="3434080"/>
            <a:ext cx="3656270" cy="1076960"/>
          </a:xfrm>
          <a:prstGeom prst="donut">
            <a:avLst>
              <a:gd name="adj" fmla="val 4257"/>
            </a:avLst>
          </a:prstGeom>
          <a:solidFill>
            <a:srgbClr val="00B050"/>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0" name="TextBox 9"/>
          <p:cNvSpPr txBox="1"/>
          <p:nvPr/>
        </p:nvSpPr>
        <p:spPr>
          <a:xfrm>
            <a:off x="704193" y="2511972"/>
            <a:ext cx="2017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https://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dibnet.dod.mil</a:t>
            </a:r>
          </a:p>
        </p:txBody>
      </p:sp>
      <p:sp>
        <p:nvSpPr>
          <p:cNvPr id="12" name="Down Arrow 11"/>
          <p:cNvSpPr/>
          <p:nvPr/>
        </p:nvSpPr>
        <p:spPr>
          <a:xfrm rot="1520436">
            <a:off x="9729296" y="3545740"/>
            <a:ext cx="335280" cy="599440"/>
          </a:xfrm>
          <a:prstGeom prst="down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 name="Down Arrow 6"/>
          <p:cNvSpPr/>
          <p:nvPr/>
        </p:nvSpPr>
        <p:spPr>
          <a:xfrm rot="1520436">
            <a:off x="10970307" y="5760921"/>
            <a:ext cx="399189" cy="713702"/>
          </a:xfrm>
          <a:prstGeom prst="down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pic>
        <p:nvPicPr>
          <p:cNvPr id="9" name="Picture 8">
            <a:extLst>
              <a:ext uri="{FF2B5EF4-FFF2-40B4-BE49-F238E27FC236}">
                <a16:creationId xmlns:a16="http://schemas.microsoft.com/office/drawing/2014/main" id="{A81EC31A-54E1-1401-E58C-93F4A951B67B}"/>
              </a:ext>
            </a:extLst>
          </p:cNvPr>
          <p:cNvPicPr>
            <a:picLocks noChangeAspect="1"/>
          </p:cNvPicPr>
          <p:nvPr/>
        </p:nvPicPr>
        <p:blipFill>
          <a:blip r:embed="rId3"/>
          <a:stretch>
            <a:fillRect/>
          </a:stretch>
        </p:blipFill>
        <p:spPr>
          <a:xfrm>
            <a:off x="610552" y="526351"/>
            <a:ext cx="10696575" cy="5457825"/>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F2CCCE09-11B1-FA62-E76D-3052C48C9C60}"/>
              </a:ext>
            </a:extLst>
          </p:cNvPr>
          <p:cNvPicPr>
            <a:picLocks noChangeAspect="1"/>
          </p:cNvPicPr>
          <p:nvPr/>
        </p:nvPicPr>
        <p:blipFill>
          <a:blip r:embed="rId4"/>
          <a:stretch>
            <a:fillRect/>
          </a:stretch>
        </p:blipFill>
        <p:spPr>
          <a:xfrm>
            <a:off x="9593767" y="3804834"/>
            <a:ext cx="2486025" cy="2981325"/>
          </a:xfrm>
          <a:prstGeom prst="rect">
            <a:avLst/>
          </a:prstGeom>
        </p:spPr>
      </p:pic>
      <p:sp>
        <p:nvSpPr>
          <p:cNvPr id="15" name="TextBox 14">
            <a:extLst>
              <a:ext uri="{FF2B5EF4-FFF2-40B4-BE49-F238E27FC236}">
                <a16:creationId xmlns:a16="http://schemas.microsoft.com/office/drawing/2014/main" id="{6EE32699-30A3-E730-EF2D-38EF70F36286}"/>
              </a:ext>
            </a:extLst>
          </p:cNvPr>
          <p:cNvSpPr txBox="1"/>
          <p:nvPr/>
        </p:nvSpPr>
        <p:spPr>
          <a:xfrm>
            <a:off x="600041" y="-24893"/>
            <a:ext cx="1070708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 https://dibnet.dod.mil/dibnet/</a:t>
            </a:r>
          </a:p>
        </p:txBody>
      </p:sp>
      <p:sp>
        <p:nvSpPr>
          <p:cNvPr id="18" name="Arrow: Down 17">
            <a:extLst>
              <a:ext uri="{FF2B5EF4-FFF2-40B4-BE49-F238E27FC236}">
                <a16:creationId xmlns:a16="http://schemas.microsoft.com/office/drawing/2014/main" id="{64FC1C69-EFF8-6885-CBC5-4712DEF09A82}"/>
              </a:ext>
            </a:extLst>
          </p:cNvPr>
          <p:cNvSpPr/>
          <p:nvPr/>
        </p:nvSpPr>
        <p:spPr>
          <a:xfrm rot="3594420">
            <a:off x="3245424" y="1157823"/>
            <a:ext cx="354351" cy="1174242"/>
          </a:xfrm>
          <a:prstGeom prst="downArrow">
            <a:avLst/>
          </a:prstGeom>
          <a:solidFill>
            <a:srgbClr val="FF0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 name="Footer Placeholder 1">
            <a:extLst>
              <a:ext uri="{FF2B5EF4-FFF2-40B4-BE49-F238E27FC236}">
                <a16:creationId xmlns:a16="http://schemas.microsoft.com/office/drawing/2014/main" id="{4E3DA6EB-F63F-D779-FD52-E6A73C102C2C}"/>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rial"/>
                <a:cs typeface="Arial"/>
              </a:rPr>
              <a:t>Distribution Statement A: Approved for public release. Distribution is unlimited. Case Number: AFRL-2023-5484, 31 October 2023.</a:t>
            </a:r>
          </a:p>
        </p:txBody>
      </p:sp>
    </p:spTree>
    <p:extLst>
      <p:ext uri="{BB962C8B-B14F-4D97-AF65-F5344CB8AC3E}">
        <p14:creationId xmlns:p14="http://schemas.microsoft.com/office/powerpoint/2010/main" val="118642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76197" y="914614"/>
            <a:ext cx="5734803" cy="549592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A DoD-Approved Medium Assurance Certificate is required to </a:t>
            </a:r>
            <a:r>
              <a:rPr kumimoji="0" lang="en-US" sz="2400" b="0" i="0" u="none" strike="noStrike" kern="0" cap="none" spc="0" normalizeH="0" baseline="0" noProof="0" dirty="0">
                <a:ln>
                  <a:noFill/>
                </a:ln>
                <a:solidFill>
                  <a:prstClr val="white"/>
                </a:solidFill>
                <a:effectLst/>
                <a:uLnTx/>
                <a:uFillTx/>
                <a:latin typeface="Calibri"/>
                <a:ea typeface="+mn-ea"/>
                <a:cs typeface="+mn-cs"/>
                <a:hlinkClick r:id="rId3" tooltip="https://icf.dib.mil/"/>
              </a:rPr>
              <a:t>report a cyber incident</a:t>
            </a:r>
            <a:r>
              <a:rPr kumimoji="0" lang="en-US" sz="2400" b="0" i="0" u="none" strike="noStrike" kern="0" cap="none" spc="0" normalizeH="0" baseline="0" noProof="0" dirty="0">
                <a:ln>
                  <a:noFill/>
                </a:ln>
                <a:solidFill>
                  <a:prstClr val="white"/>
                </a:solidFill>
                <a:effectLst/>
                <a:uLnTx/>
                <a:uFillTx/>
                <a:latin typeface="Calibri"/>
                <a:ea typeface="+mn-ea"/>
                <a:cs typeface="+mn-cs"/>
              </a:rPr>
              <a:t> via the portal.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Calibri"/>
                <a:ea typeface="+mn-ea"/>
                <a:cs typeface="+mn-cs"/>
              </a:rPr>
              <a:t>If you do not have a DoD-approved Medium Assurance Certificate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please email </a:t>
            </a:r>
            <a:r>
              <a:rPr kumimoji="0" lang="en-US" sz="2400" b="0" i="0" u="none" strike="noStrike" kern="0" cap="none" spc="0" normalizeH="0" baseline="0" noProof="0" dirty="0">
                <a:ln>
                  <a:noFill/>
                </a:ln>
                <a:solidFill>
                  <a:prstClr val="white"/>
                </a:solidFill>
                <a:effectLst/>
                <a:uLnTx/>
                <a:uFillTx/>
                <a:latin typeface="Calibri"/>
                <a:ea typeface="+mn-ea"/>
                <a:cs typeface="+mn-cs"/>
                <a:hlinkClick r:id="rId4" tooltip="mailto:dc3.dcise@us.af.mil"/>
              </a:rPr>
              <a:t>DC3.DCISE@us.af.mil</a:t>
            </a:r>
            <a:r>
              <a:rPr kumimoji="0" lang="en-US" sz="2400" b="0" i="0" u="none" strike="noStrike" kern="0" cap="none" spc="0" normalizeH="0" baseline="0" noProof="0" dirty="0">
                <a:ln>
                  <a:noFill/>
                </a:ln>
                <a:solidFill>
                  <a:prstClr val="white"/>
                </a:solidFill>
                <a:effectLst/>
                <a:uLnTx/>
                <a:uFillTx/>
                <a:latin typeface="Calibri"/>
                <a:ea typeface="+mn-ea"/>
                <a:cs typeface="+mn-cs"/>
              </a:rPr>
              <a:t> or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call the DoD-Defense Industrial Base Collaborative Information Sharing Environment (DCISE) hotline at (410) 981-0104 for further assistance.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alibri"/>
                <a:ea typeface="+mn-ea"/>
                <a:cs typeface="+mn-cs"/>
              </a:rPr>
              <a:t>This information repeats under the FAQs on the page</a:t>
            </a:r>
            <a:endParaRPr kumimoji="0" lang="en-US" sz="2400" b="0" i="0" u="none" strike="noStrike" kern="0" cap="none" spc="0" normalizeH="0" baseline="0" noProof="0" dirty="0">
              <a:ln>
                <a:noFill/>
              </a:ln>
              <a:solidFill>
                <a:srgbClr val="C00000"/>
              </a:solidFill>
              <a:effectLst/>
              <a:uLnTx/>
              <a:uFillTx/>
              <a:latin typeface="Calibri"/>
              <a:ea typeface="+mn-ea"/>
              <a:cs typeface="+mn-cs"/>
            </a:endParaRPr>
          </a:p>
        </p:txBody>
      </p:sp>
      <p:sp>
        <p:nvSpPr>
          <p:cNvPr id="10" name="TextBox 9"/>
          <p:cNvSpPr txBox="1"/>
          <p:nvPr/>
        </p:nvSpPr>
        <p:spPr>
          <a:xfrm>
            <a:off x="704193" y="2511972"/>
            <a:ext cx="2017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https://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Franklin Gothic Book" panose="020B0503020102020204"/>
                <a:ea typeface="+mn-ea"/>
                <a:cs typeface="+mn-cs"/>
              </a:rPr>
              <a:t>dibnet.dod.mil</a:t>
            </a:r>
          </a:p>
        </p:txBody>
      </p:sp>
      <p:sp>
        <p:nvSpPr>
          <p:cNvPr id="2" name="Footer Placeholder 1">
            <a:extLst>
              <a:ext uri="{FF2B5EF4-FFF2-40B4-BE49-F238E27FC236}">
                <a16:creationId xmlns:a16="http://schemas.microsoft.com/office/drawing/2014/main" id="{4E3DA6EB-F63F-D779-FD52-E6A73C102C2C}"/>
              </a:ext>
            </a:extLst>
          </p:cNvPr>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rial"/>
                <a:cs typeface="Arial"/>
              </a:rPr>
              <a:t>Distribution Statement A: Approved for public release. Distribution is unlimited. Case Number: AFRL-2023-5484, 31 October 2023.</a:t>
            </a:r>
          </a:p>
        </p:txBody>
      </p:sp>
      <p:pic>
        <p:nvPicPr>
          <p:cNvPr id="11" name="Picture 10">
            <a:extLst>
              <a:ext uri="{FF2B5EF4-FFF2-40B4-BE49-F238E27FC236}">
                <a16:creationId xmlns:a16="http://schemas.microsoft.com/office/drawing/2014/main" id="{F53BA2ED-5CAE-C295-059F-979B44BC525E}"/>
              </a:ext>
            </a:extLst>
          </p:cNvPr>
          <p:cNvPicPr>
            <a:picLocks noChangeAspect="1"/>
          </p:cNvPicPr>
          <p:nvPr/>
        </p:nvPicPr>
        <p:blipFill>
          <a:blip r:embed="rId5"/>
          <a:stretch>
            <a:fillRect/>
          </a:stretch>
        </p:blipFill>
        <p:spPr>
          <a:xfrm>
            <a:off x="598251" y="762000"/>
            <a:ext cx="4838700" cy="5495925"/>
          </a:xfrm>
          <a:prstGeom prst="rect">
            <a:avLst/>
          </a:prstGeom>
        </p:spPr>
      </p:pic>
      <p:sp>
        <p:nvSpPr>
          <p:cNvPr id="12" name="Down Arrow 11"/>
          <p:cNvSpPr/>
          <p:nvPr/>
        </p:nvSpPr>
        <p:spPr>
          <a:xfrm rot="2221351">
            <a:off x="4776439" y="1098180"/>
            <a:ext cx="394014" cy="2097780"/>
          </a:xfrm>
          <a:prstGeom prst="down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6" name="Rectangle 15">
            <a:extLst>
              <a:ext uri="{FF2B5EF4-FFF2-40B4-BE49-F238E27FC236}">
                <a16:creationId xmlns:a16="http://schemas.microsoft.com/office/drawing/2014/main" id="{CF55F97F-15BE-DC54-0845-DEEFFCDBC176}"/>
              </a:ext>
            </a:extLst>
          </p:cNvPr>
          <p:cNvSpPr/>
          <p:nvPr/>
        </p:nvSpPr>
        <p:spPr>
          <a:xfrm>
            <a:off x="1104156" y="4029841"/>
            <a:ext cx="3886200" cy="9048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Down Arrow 11">
            <a:extLst>
              <a:ext uri="{FF2B5EF4-FFF2-40B4-BE49-F238E27FC236}">
                <a16:creationId xmlns:a16="http://schemas.microsoft.com/office/drawing/2014/main" id="{9121C968-33DD-45C0-9ECD-308DBFC09B01}"/>
              </a:ext>
            </a:extLst>
          </p:cNvPr>
          <p:cNvSpPr/>
          <p:nvPr/>
        </p:nvSpPr>
        <p:spPr>
          <a:xfrm rot="2221351">
            <a:off x="5120645" y="1725909"/>
            <a:ext cx="394014" cy="2097780"/>
          </a:xfrm>
          <a:prstGeom prst="down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5" name="TextBox 14">
            <a:extLst>
              <a:ext uri="{FF2B5EF4-FFF2-40B4-BE49-F238E27FC236}">
                <a16:creationId xmlns:a16="http://schemas.microsoft.com/office/drawing/2014/main" id="{6EE32699-30A3-E730-EF2D-38EF70F36286}"/>
              </a:ext>
            </a:extLst>
          </p:cNvPr>
          <p:cNvSpPr txBox="1"/>
          <p:nvPr/>
        </p:nvSpPr>
        <p:spPr>
          <a:xfrm>
            <a:off x="1219200" y="4165879"/>
            <a:ext cx="1070708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Franklin Gothic Book" panose="020B0503020102020204"/>
                <a:ea typeface="+mn-ea"/>
                <a:cs typeface="+mn-cs"/>
              </a:rPr>
              <a:t>IF YOU DO NOT HAVE A CAC     </a:t>
            </a:r>
          </a:p>
        </p:txBody>
      </p:sp>
      <p:sp>
        <p:nvSpPr>
          <p:cNvPr id="17" name="Arrow: Curved Left 16">
            <a:extLst>
              <a:ext uri="{FF2B5EF4-FFF2-40B4-BE49-F238E27FC236}">
                <a16:creationId xmlns:a16="http://schemas.microsoft.com/office/drawing/2014/main" id="{66E256C4-E2F4-45F4-CC1F-F4DF78E334E2}"/>
              </a:ext>
            </a:extLst>
          </p:cNvPr>
          <p:cNvSpPr/>
          <p:nvPr/>
        </p:nvSpPr>
        <p:spPr>
          <a:xfrm rot="1528236" flipV="1">
            <a:off x="5221244" y="2935153"/>
            <a:ext cx="640661" cy="1817390"/>
          </a:xfrm>
          <a:prstGeom prst="curvedLeftArrow">
            <a:avLst>
              <a:gd name="adj1" fmla="val 25000"/>
              <a:gd name="adj2" fmla="val 46850"/>
              <a:gd name="adj3" fmla="val 25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BD59AD04-4F4D-A42D-ED1E-A96449183DE7}"/>
              </a:ext>
            </a:extLst>
          </p:cNvPr>
          <p:cNvSpPr txBox="1"/>
          <p:nvPr/>
        </p:nvSpPr>
        <p:spPr>
          <a:xfrm>
            <a:off x="2665362" y="2958185"/>
            <a:ext cx="1863432" cy="369332"/>
          </a:xfrm>
          <a:prstGeom prst="rect">
            <a:avLst/>
          </a:prstGeom>
          <a:solidFill>
            <a:schemeClr val="tx1"/>
          </a:solidFill>
        </p:spPr>
        <p:txBody>
          <a:bodyPr wrap="square" rtlCol="0">
            <a:spAutoFit/>
          </a:bodyPr>
          <a:lstStyle/>
          <a:p>
            <a:r>
              <a:rPr lang="en-US" dirty="0">
                <a:solidFill>
                  <a:schemeClr val="bg1"/>
                </a:solidFill>
              </a:rPr>
              <a:t>(410) 981-0104</a:t>
            </a:r>
          </a:p>
        </p:txBody>
      </p:sp>
    </p:spTree>
    <p:extLst>
      <p:ext uri="{BB962C8B-B14F-4D97-AF65-F5344CB8AC3E}">
        <p14:creationId xmlns:p14="http://schemas.microsoft.com/office/powerpoint/2010/main" val="212380838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SBIR-STTR">
      <a:dk1>
        <a:srgbClr val="000000"/>
      </a:dk1>
      <a:lt1>
        <a:srgbClr val="FFFFFF"/>
      </a:lt1>
      <a:dk2>
        <a:srgbClr val="0B4D83"/>
      </a:dk2>
      <a:lt2>
        <a:srgbClr val="B88E20"/>
      </a:lt2>
      <a:accent1>
        <a:srgbClr val="929397"/>
      </a:accent1>
      <a:accent2>
        <a:srgbClr val="0093AC"/>
      </a:accent2>
      <a:accent3>
        <a:srgbClr val="8FB33E"/>
      </a:accent3>
      <a:accent4>
        <a:srgbClr val="F0C62B"/>
      </a:accent4>
      <a:accent5>
        <a:srgbClr val="DF7F2C"/>
      </a:accent5>
      <a:accent6>
        <a:srgbClr val="C63837"/>
      </a:accent6>
      <a:hlink>
        <a:srgbClr val="3085ED"/>
      </a:hlink>
      <a:folHlink>
        <a:srgbClr val="82B6F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_STTR_Presentation" id="{6CAE4BEF-027B-DA43-889A-C6897A52FB7C}" vid="{37FCC312-96F8-564E-8608-BABF762C794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1891</Words>
  <Application>Microsoft Office PowerPoint</Application>
  <PresentationFormat>Widescreen</PresentationFormat>
  <Paragraphs>149</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Franklin Gothic Book</vt:lpstr>
      <vt:lpstr>Franklin Gothic Medium</vt:lpstr>
      <vt:lpstr>Wingdings</vt:lpstr>
      <vt:lpstr>Office Theme</vt:lpstr>
      <vt:lpstr>Parallax</vt:lpstr>
      <vt:lpstr>1_Office Theme</vt:lpstr>
      <vt:lpstr>AN OFFERING IN THE BLUE CYBER SERIES:</vt:lpstr>
      <vt:lpstr>Federal Acquisition Regulation (FAR) and DFARS</vt:lpstr>
      <vt:lpstr>DFARS Clause 252.204-7012, Safeguarding Covered Defense Information and Cyber Incident Reporting</vt:lpstr>
      <vt:lpstr>What if there is a potential breach?</vt:lpstr>
      <vt:lpstr>What to Report to the Federal Government</vt:lpstr>
      <vt:lpstr>Where to report cyber incidents/malware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KIERNAN, KELLEY S CIV USAF AFMC AFRL/SB</dc:creator>
  <cp:lastModifiedBy>KIERNAN, KELLEY S CIV USAF AFMC AFRL/RG</cp:lastModifiedBy>
  <cp:revision>1</cp:revision>
  <dcterms:created xsi:type="dcterms:W3CDTF">2024-02-05T20:01:17Z</dcterms:created>
  <dcterms:modified xsi:type="dcterms:W3CDTF">2024-02-05T20:24:43Z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0x010100EC18C53CBF384F49A0BC33B645E6A75C</vt:lpwstr>
  </property>
  <property fmtid="{D5CDD505-2E9C-101B-9397-08002B2CF9AE}" pid="3" name="Created">
    <vt:filetime>2021-06-25T00:00:00Z</vt:filetime>
  </property>
  <property fmtid="{D5CDD505-2E9C-101B-9397-08002B2CF9AE}" pid="4" name="Creator">
    <vt:lpwstr>Acrobat PDFMaker 20 for PowerPoint</vt:lpwstr>
  </property>
  <property fmtid="{D5CDD505-2E9C-101B-9397-08002B2CF9AE}" pid="5" name="LastSaved">
    <vt:filetime>2024-02-05T00:00:00Z</vt:filetime>
  </property>
  <property fmtid="{D5CDD505-2E9C-101B-9397-08002B2CF9AE}" pid="6" name="Producer">
    <vt:lpwstr>Adobe PDF Library 20.13.106</vt:lpwstr>
  </property>
  <property fmtid="{D5CDD505-2E9C-101B-9397-08002B2CF9AE}" pid="7" name="_dlc_DocIdItemGuid">
    <vt:lpwstr>2cf961e3-9578-4829-8953-3f3fd443eb46</vt:lpwstr>
  </property>
</Properties>
</file>